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157" d="100"/>
          <a:sy n="157" d="100"/>
        </p:scale>
        <p:origin x="114" y="1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ennis Stjernquist" userId="bdd6057a-f17e-41e0-977f-b62cafc68350" providerId="ADAL" clId="{C8EBAD57-2CEC-44B0-9FB3-A2993735261D}"/>
    <pc:docChg chg="modSld">
      <pc:chgData name="Dennis Stjernquist" userId="bdd6057a-f17e-41e0-977f-b62cafc68350" providerId="ADAL" clId="{C8EBAD57-2CEC-44B0-9FB3-A2993735261D}" dt="2026-09-21T14:24:50.306" v="1" actId="20577"/>
      <pc:docMkLst>
        <pc:docMk/>
      </pc:docMkLst>
      <pc:sldChg chg="modSp mod">
        <pc:chgData name="Dennis Stjernquist" userId="bdd6057a-f17e-41e0-977f-b62cafc68350" providerId="ADAL" clId="{C8EBAD57-2CEC-44B0-9FB3-A2993735261D}" dt="2026-09-21T14:24:50.306" v="1" actId="20577"/>
        <pc:sldMkLst>
          <pc:docMk/>
          <pc:sldMk cId="0" sldId="262"/>
        </pc:sldMkLst>
        <pc:spChg chg="mod">
          <ac:chgData name="Dennis Stjernquist" userId="bdd6057a-f17e-41e0-977f-b62cafc68350" providerId="ADAL" clId="{C8EBAD57-2CEC-44B0-9FB3-A2993735261D}" dt="2026-09-21T14:24:50.306" v="1" actId="20577"/>
          <ac:spMkLst>
            <pc:docMk/>
            <pc:sldMk cId="0" sldId="262"/>
            <ac:spMk id="5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496122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Kort presentation av VolleyTV för föreningar. Fokus: hur man sänder med Studio Appen och hur ersättningen fungerar.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B12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138160" y="-1554480"/>
            <a:ext cx="6035040" cy="6035040"/>
          </a:xfrm>
          <a:prstGeom prst="ellipse">
            <a:avLst/>
          </a:prstGeom>
          <a:solidFill>
            <a:srgbClr val="0070B8">
              <a:alpha val="22000"/>
            </a:srgbClr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sv-SE"/>
          </a:p>
        </p:txBody>
      </p:sp>
      <p:pic>
        <p:nvPicPr>
          <p:cNvPr id="3" name="Image 0" descr="/home/claude/brand/volleytv_whi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2960" y="1143000"/>
            <a:ext cx="768096" cy="914400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822960" y="2331720"/>
            <a:ext cx="78638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5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VolleyTV</a:t>
            </a:r>
            <a:endParaRPr lang="en-US" sz="5200" dirty="0"/>
          </a:p>
        </p:txBody>
      </p:sp>
      <p:sp>
        <p:nvSpPr>
          <p:cNvPr id="5" name="Text 2"/>
          <p:cNvSpPr txBox="1"/>
          <p:nvPr/>
        </p:nvSpPr>
        <p:spPr>
          <a:xfrm>
            <a:off x="822960" y="3200400"/>
            <a:ext cx="7863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dirty="0">
                <a:solidFill>
                  <a:srgbClr val="FFD02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Svensk volleyboll, samlad på ett ställe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822960" y="3794760"/>
            <a:ext cx="7498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B9C6D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Så fungerar plattformen, Studio Appen och ersättningen till föreningarna</a:t>
            </a:r>
            <a:endParaRPr lang="en-US" sz="1500" dirty="0"/>
          </a:p>
        </p:txBody>
      </p:sp>
      <p:sp>
        <p:nvSpPr>
          <p:cNvPr id="7" name="Text 4"/>
          <p:cNvSpPr txBox="1"/>
          <p:nvPr/>
        </p:nvSpPr>
        <p:spPr>
          <a:xfrm>
            <a:off x="822960" y="5257800"/>
            <a:ext cx="20116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8A99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 tjänst från</a:t>
            </a:r>
            <a:endParaRPr lang="en-US" sz="1050" dirty="0"/>
          </a:p>
        </p:txBody>
      </p:sp>
      <p:pic>
        <p:nvPicPr>
          <p:cNvPr id="8" name="Image 1" descr="/home/claude/brand/sportway_whit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4672" y="5532120"/>
            <a:ext cx="1874520" cy="438912"/>
          </a:xfrm>
          <a:prstGeom prst="rect">
            <a:avLst/>
          </a:prstGeom>
        </p:spPr>
      </p:pic>
      <p:sp>
        <p:nvSpPr>
          <p:cNvPr id="9" name="Text 5"/>
          <p:cNvSpPr txBox="1"/>
          <p:nvPr/>
        </p:nvSpPr>
        <p:spPr>
          <a:xfrm>
            <a:off x="3063240" y="5614416"/>
            <a:ext cx="4937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8A99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 samarbete med Svenska Volleybollförbundet</a:t>
            </a:r>
            <a:endParaRPr lang="en-US" sz="11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384048"/>
            <a:ext cx="10881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0070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VAD ÄR VOLLEYTV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658368"/>
            <a:ext cx="108813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1B27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En plattform för svensk volleyboll</a:t>
            </a:r>
            <a:endParaRPr lang="en-US" sz="3400" dirty="0"/>
          </a:p>
        </p:txBody>
      </p:sp>
      <p:pic>
        <p:nvPicPr>
          <p:cNvPr id="4" name="Image 0" descr="/home/claude/brand/volleytv_blu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01400" y="384048"/>
            <a:ext cx="402336" cy="46634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640080" y="1572768"/>
            <a:ext cx="10881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2200"/>
              </a:lnSpc>
              <a:buNone/>
            </a:pPr>
            <a:r>
              <a:rPr lang="en-US" sz="15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VolleyTV drivs av Sportway tillsammans med Svenska Volleybollförbundet. Här samlas matcher från</a:t>
            </a:r>
            <a:endParaRPr lang="en-US" sz="1500" dirty="0"/>
          </a:p>
          <a:p>
            <a:pPr marL="0" indent="0">
              <a:lnSpc>
                <a:spcPts val="2200"/>
              </a:lnSpc>
              <a:buNone/>
            </a:pPr>
            <a:r>
              <a:rPr lang="en-US" sz="15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hela seriesystemet på ett och samma ställe – från Elitserien till division 3.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640080" y="2697480"/>
            <a:ext cx="3383280" cy="2514600"/>
          </a:xfrm>
          <a:prstGeom prst="roundRect">
            <a:avLst>
              <a:gd name="adj" fmla="val 3273"/>
            </a:avLst>
          </a:prstGeom>
          <a:solidFill>
            <a:srgbClr val="FFFFFF"/>
          </a:solidFill>
          <a:ln w="12700">
            <a:solidFill>
              <a:srgbClr val="DCE4EB"/>
            </a:solidFill>
            <a:prstDash val="solid"/>
          </a:ln>
          <a:effectLst>
            <a:outerShdw blurRad="127000" dist="25400" dir="5400000" algn="bl" rotWithShape="0">
              <a:srgbClr val="8FA3B5">
                <a:alpha val="22000"/>
              </a:srgbClr>
            </a:outerShdw>
          </a:effectLst>
        </p:spPr>
        <p:txBody>
          <a:bodyPr/>
          <a:lstStyle/>
          <a:p>
            <a:endParaRPr lang="sv-SE"/>
          </a:p>
        </p:txBody>
      </p:sp>
      <p:sp>
        <p:nvSpPr>
          <p:cNvPr id="7" name="Shape 4"/>
          <p:cNvSpPr/>
          <p:nvPr/>
        </p:nvSpPr>
        <p:spPr>
          <a:xfrm>
            <a:off x="1024128" y="3017520"/>
            <a:ext cx="402336" cy="402336"/>
          </a:xfrm>
          <a:prstGeom prst="ellipse">
            <a:avLst/>
          </a:prstGeom>
          <a:solidFill>
            <a:srgbClr val="E8F1F8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sv-SE"/>
          </a:p>
        </p:txBody>
      </p:sp>
      <p:sp>
        <p:nvSpPr>
          <p:cNvPr id="8" name="Text 5"/>
          <p:cNvSpPr txBox="1"/>
          <p:nvPr/>
        </p:nvSpPr>
        <p:spPr>
          <a:xfrm>
            <a:off x="1024128" y="3017520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0070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1024128" y="3584448"/>
            <a:ext cx="261518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1B27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Allt på samma plats</a:t>
            </a:r>
            <a:endParaRPr lang="en-US" sz="1700" dirty="0"/>
          </a:p>
        </p:txBody>
      </p:sp>
      <p:sp>
        <p:nvSpPr>
          <p:cNvPr id="10" name="Text 7"/>
          <p:cNvSpPr txBox="1"/>
          <p:nvPr/>
        </p:nvSpPr>
        <p:spPr>
          <a:xfrm>
            <a:off x="1024128" y="4023360"/>
            <a:ext cx="2615184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5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Tittarna rör sig mellan nivåerna. Publiken som kommer för Elitserien finns kvar när div 1 spelar.</a:t>
            </a:r>
            <a:endParaRPr lang="en-US" sz="1250" dirty="0"/>
          </a:p>
        </p:txBody>
      </p:sp>
      <p:sp>
        <p:nvSpPr>
          <p:cNvPr id="11" name="Shape 8"/>
          <p:cNvSpPr/>
          <p:nvPr/>
        </p:nvSpPr>
        <p:spPr>
          <a:xfrm>
            <a:off x="4407408" y="2697480"/>
            <a:ext cx="3383280" cy="2514600"/>
          </a:xfrm>
          <a:prstGeom prst="roundRect">
            <a:avLst>
              <a:gd name="adj" fmla="val 3273"/>
            </a:avLst>
          </a:prstGeom>
          <a:solidFill>
            <a:srgbClr val="FFFFFF"/>
          </a:solidFill>
          <a:ln w="12700">
            <a:solidFill>
              <a:srgbClr val="DCE4EB"/>
            </a:solidFill>
            <a:prstDash val="solid"/>
          </a:ln>
          <a:effectLst>
            <a:outerShdw blurRad="127000" dist="25400" dir="5400000" algn="bl" rotWithShape="0">
              <a:srgbClr val="8FA3B5">
                <a:alpha val="22000"/>
              </a:srgbClr>
            </a:outerShdw>
          </a:effectLst>
        </p:spPr>
        <p:txBody>
          <a:bodyPr/>
          <a:lstStyle/>
          <a:p>
            <a:endParaRPr lang="sv-SE"/>
          </a:p>
        </p:txBody>
      </p:sp>
      <p:sp>
        <p:nvSpPr>
          <p:cNvPr id="12" name="Shape 9"/>
          <p:cNvSpPr/>
          <p:nvPr/>
        </p:nvSpPr>
        <p:spPr>
          <a:xfrm>
            <a:off x="4791456" y="3017520"/>
            <a:ext cx="402336" cy="402336"/>
          </a:xfrm>
          <a:prstGeom prst="ellipse">
            <a:avLst/>
          </a:prstGeom>
          <a:solidFill>
            <a:srgbClr val="E8F1F8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sv-SE"/>
          </a:p>
        </p:txBody>
      </p:sp>
      <p:sp>
        <p:nvSpPr>
          <p:cNvPr id="13" name="Text 10"/>
          <p:cNvSpPr txBox="1"/>
          <p:nvPr/>
        </p:nvSpPr>
        <p:spPr>
          <a:xfrm>
            <a:off x="4791456" y="3017520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0070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500" dirty="0"/>
          </a:p>
        </p:txBody>
      </p:sp>
      <p:sp>
        <p:nvSpPr>
          <p:cNvPr id="14" name="Text 11"/>
          <p:cNvSpPr txBox="1"/>
          <p:nvPr/>
        </p:nvSpPr>
        <p:spPr>
          <a:xfrm>
            <a:off x="4791456" y="3584448"/>
            <a:ext cx="261518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1B27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Två sätt att sända</a:t>
            </a:r>
            <a:endParaRPr lang="en-US" sz="1700" dirty="0"/>
          </a:p>
        </p:txBody>
      </p:sp>
      <p:sp>
        <p:nvSpPr>
          <p:cNvPr id="15" name="Text 12"/>
          <p:cNvSpPr txBox="1"/>
          <p:nvPr/>
        </p:nvSpPr>
        <p:spPr>
          <a:xfrm>
            <a:off x="4791456" y="4023360"/>
            <a:ext cx="2615184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5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Fasta kameror i elitseriehallarna, och Studio Appen för alla föreningar som vill sända själva.</a:t>
            </a:r>
            <a:endParaRPr lang="en-US" sz="1250" dirty="0"/>
          </a:p>
        </p:txBody>
      </p:sp>
      <p:sp>
        <p:nvSpPr>
          <p:cNvPr id="16" name="Shape 13"/>
          <p:cNvSpPr/>
          <p:nvPr/>
        </p:nvSpPr>
        <p:spPr>
          <a:xfrm>
            <a:off x="8174736" y="2697480"/>
            <a:ext cx="3383280" cy="2514600"/>
          </a:xfrm>
          <a:prstGeom prst="roundRect">
            <a:avLst>
              <a:gd name="adj" fmla="val 3273"/>
            </a:avLst>
          </a:prstGeom>
          <a:solidFill>
            <a:srgbClr val="FFFFFF"/>
          </a:solidFill>
          <a:ln w="12700">
            <a:solidFill>
              <a:srgbClr val="DCE4EB"/>
            </a:solidFill>
            <a:prstDash val="solid"/>
          </a:ln>
          <a:effectLst>
            <a:outerShdw blurRad="127000" dist="25400" dir="5400000" algn="bl" rotWithShape="0">
              <a:srgbClr val="8FA3B5">
                <a:alpha val="22000"/>
              </a:srgbClr>
            </a:outerShdw>
          </a:effectLst>
        </p:spPr>
        <p:txBody>
          <a:bodyPr/>
          <a:lstStyle/>
          <a:p>
            <a:endParaRPr lang="sv-SE"/>
          </a:p>
        </p:txBody>
      </p:sp>
      <p:sp>
        <p:nvSpPr>
          <p:cNvPr id="17" name="Shape 14"/>
          <p:cNvSpPr/>
          <p:nvPr/>
        </p:nvSpPr>
        <p:spPr>
          <a:xfrm>
            <a:off x="8558784" y="3017520"/>
            <a:ext cx="402336" cy="402336"/>
          </a:xfrm>
          <a:prstGeom prst="ellipse">
            <a:avLst/>
          </a:prstGeom>
          <a:solidFill>
            <a:srgbClr val="E8F1F8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sv-SE"/>
          </a:p>
        </p:txBody>
      </p:sp>
      <p:sp>
        <p:nvSpPr>
          <p:cNvPr id="18" name="Text 15"/>
          <p:cNvSpPr txBox="1"/>
          <p:nvPr/>
        </p:nvSpPr>
        <p:spPr>
          <a:xfrm>
            <a:off x="8558784" y="3017520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0070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500" dirty="0"/>
          </a:p>
        </p:txBody>
      </p:sp>
      <p:sp>
        <p:nvSpPr>
          <p:cNvPr id="19" name="Text 16"/>
          <p:cNvSpPr txBox="1"/>
          <p:nvPr/>
        </p:nvSpPr>
        <p:spPr>
          <a:xfrm>
            <a:off x="8558784" y="3584448"/>
            <a:ext cx="261518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1B27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Värdet går tillbaka</a:t>
            </a:r>
            <a:endParaRPr lang="en-US" sz="1700" dirty="0"/>
          </a:p>
        </p:txBody>
      </p:sp>
      <p:sp>
        <p:nvSpPr>
          <p:cNvPr id="20" name="Text 17"/>
          <p:cNvSpPr txBox="1"/>
          <p:nvPr/>
        </p:nvSpPr>
        <p:spPr>
          <a:xfrm>
            <a:off x="8558784" y="4023360"/>
            <a:ext cx="2615184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5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Föreningar som sänder sina hemmamatcher tar del av plattformens intäkter.</a:t>
            </a:r>
            <a:endParaRPr lang="en-US" sz="1250" dirty="0"/>
          </a:p>
        </p:txBody>
      </p:sp>
      <p:sp>
        <p:nvSpPr>
          <p:cNvPr id="21" name="Text 18"/>
          <p:cNvSpPr txBox="1"/>
          <p:nvPr/>
        </p:nvSpPr>
        <p:spPr>
          <a:xfrm>
            <a:off x="640080" y="6355080"/>
            <a:ext cx="8686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VolleyTV  ·  Sportway i samarbete med Svenska Volleybollförbundet</a:t>
            </a:r>
            <a:endParaRPr lang="en-US" sz="950" dirty="0"/>
          </a:p>
        </p:txBody>
      </p:sp>
      <p:sp>
        <p:nvSpPr>
          <p:cNvPr id="22" name="Text 19"/>
          <p:cNvSpPr txBox="1"/>
          <p:nvPr/>
        </p:nvSpPr>
        <p:spPr>
          <a:xfrm>
            <a:off x="11064240" y="635508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5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9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384048"/>
            <a:ext cx="10881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0070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SÅ BLIR EN MATCH SÄND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658368"/>
            <a:ext cx="108813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1B27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Två vägar in i en sändning</a:t>
            </a:r>
            <a:endParaRPr lang="en-US" sz="3400" dirty="0"/>
          </a:p>
        </p:txBody>
      </p:sp>
      <p:pic>
        <p:nvPicPr>
          <p:cNvPr id="4" name="Image 0" descr="/home/claude/brand/volleytv_blu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01400" y="384048"/>
            <a:ext cx="402336" cy="46634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640080" y="1572768"/>
            <a:ext cx="10881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2200"/>
              </a:lnSpc>
              <a:buNone/>
            </a:pPr>
            <a:r>
              <a:rPr lang="en-US" sz="15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Alla matcher hamnar på samma plattform. Det som skiljer är hur bilden kommer dit.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640080" y="2377440"/>
            <a:ext cx="5349240" cy="3063240"/>
          </a:xfrm>
          <a:prstGeom prst="roundRect">
            <a:avLst>
              <a:gd name="adj" fmla="val 2687"/>
            </a:avLst>
          </a:prstGeom>
          <a:solidFill>
            <a:srgbClr val="F7FAFC"/>
          </a:solidFill>
          <a:ln w="12700">
            <a:solidFill>
              <a:srgbClr val="DCE4EB"/>
            </a:solidFill>
            <a:prstDash val="solid"/>
          </a:ln>
          <a:effectLst>
            <a:outerShdw blurRad="127000" dist="25400" dir="5400000" algn="bl" rotWithShape="0">
              <a:srgbClr val="8FA3B5">
                <a:alpha val="22000"/>
              </a:srgbClr>
            </a:outerShdw>
          </a:effectLst>
        </p:spPr>
        <p:txBody>
          <a:bodyPr/>
          <a:lstStyle/>
          <a:p>
            <a:endParaRPr lang="sv-SE"/>
          </a:p>
        </p:txBody>
      </p:sp>
      <p:sp>
        <p:nvSpPr>
          <p:cNvPr id="7" name="Text 4"/>
          <p:cNvSpPr txBox="1"/>
          <p:nvPr/>
        </p:nvSpPr>
        <p:spPr>
          <a:xfrm>
            <a:off x="1005840" y="2697480"/>
            <a:ext cx="4206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16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FASTA KAMEROR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1005840" y="3017520"/>
            <a:ext cx="4206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1B27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Vi sköter allt</a:t>
            </a:r>
            <a:endParaRPr lang="en-US" sz="2200" dirty="0"/>
          </a:p>
        </p:txBody>
      </p:sp>
      <p:sp>
        <p:nvSpPr>
          <p:cNvPr id="9" name="Text 6"/>
          <p:cNvSpPr txBox="1"/>
          <p:nvPr/>
        </p:nvSpPr>
        <p:spPr>
          <a:xfrm>
            <a:off x="1005840" y="3566160"/>
            <a:ext cx="461772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700"/>
              </a:spcAft>
              <a:buSzPct val="100000"/>
              <a:buChar char="•"/>
            </a:pPr>
            <a:r>
              <a:rPr lang="en-US" sz="1300" dirty="0">
                <a:solidFill>
                  <a:srgbClr val="1B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Installerade permanent i elitseriehallarna</a:t>
            </a:r>
            <a:endParaRPr lang="en-US" sz="1300" dirty="0"/>
          </a:p>
          <a:p>
            <a:pPr marL="342900" indent="-342900">
              <a:spcAft>
                <a:spcPts val="700"/>
              </a:spcAft>
              <a:buSzPct val="100000"/>
              <a:buChar char="•"/>
            </a:pPr>
            <a:r>
              <a:rPr lang="en-US" sz="1300" dirty="0">
                <a:solidFill>
                  <a:srgbClr val="1B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Driftas och underhålls av oss</a:t>
            </a:r>
            <a:endParaRPr lang="en-US" sz="1300" dirty="0"/>
          </a:p>
          <a:p>
            <a:pPr marL="342900" indent="-342900">
              <a:spcAft>
                <a:spcPts val="700"/>
              </a:spcAft>
              <a:buSzPct val="100000"/>
              <a:buChar char="•"/>
            </a:pPr>
            <a:r>
              <a:rPr lang="en-US" sz="1300" dirty="0">
                <a:solidFill>
                  <a:srgbClr val="1B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Startar automatiskt vid matchstart</a:t>
            </a:r>
            <a:endParaRPr lang="en-US" sz="1300" dirty="0"/>
          </a:p>
          <a:p>
            <a:pPr marL="342900" indent="-342900">
              <a:spcAft>
                <a:spcPts val="700"/>
              </a:spcAft>
              <a:buSzPct val="100000"/>
              <a:buChar char="•"/>
            </a:pPr>
            <a:r>
              <a:rPr lang="en-US" sz="1300" dirty="0">
                <a:solidFill>
                  <a:srgbClr val="1B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Kräver ingen bemanning från föreningen</a:t>
            </a:r>
            <a:endParaRPr lang="en-US" sz="1300" dirty="0"/>
          </a:p>
        </p:txBody>
      </p:sp>
      <p:sp>
        <p:nvSpPr>
          <p:cNvPr id="10" name="Shape 7"/>
          <p:cNvSpPr/>
          <p:nvPr/>
        </p:nvSpPr>
        <p:spPr>
          <a:xfrm>
            <a:off x="6172200" y="2377440"/>
            <a:ext cx="5349240" cy="3063240"/>
          </a:xfrm>
          <a:prstGeom prst="roundRect">
            <a:avLst>
              <a:gd name="adj" fmla="val 2687"/>
            </a:avLst>
          </a:prstGeom>
          <a:solidFill>
            <a:srgbClr val="E8F1F8"/>
          </a:solidFill>
          <a:ln w="12700">
            <a:solidFill>
              <a:srgbClr val="0070B8"/>
            </a:solidFill>
            <a:prstDash val="solid"/>
          </a:ln>
          <a:effectLst>
            <a:outerShdw blurRad="127000" dist="25400" dir="5400000" algn="bl" rotWithShape="0">
              <a:srgbClr val="8FA3B5">
                <a:alpha val="22000"/>
              </a:srgbClr>
            </a:outerShdw>
          </a:effectLst>
        </p:spPr>
        <p:txBody>
          <a:bodyPr/>
          <a:lstStyle/>
          <a:p>
            <a:endParaRPr lang="sv-SE"/>
          </a:p>
        </p:txBody>
      </p:sp>
      <p:sp>
        <p:nvSpPr>
          <p:cNvPr id="11" name="Text 8"/>
          <p:cNvSpPr txBox="1"/>
          <p:nvPr/>
        </p:nvSpPr>
        <p:spPr>
          <a:xfrm>
            <a:off x="6537960" y="2697480"/>
            <a:ext cx="4206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160" dirty="0">
                <a:solidFill>
                  <a:srgbClr val="0051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STUDIO APPEN</a:t>
            </a:r>
            <a:endParaRPr lang="en-US" sz="1100" dirty="0"/>
          </a:p>
        </p:txBody>
      </p:sp>
      <p:sp>
        <p:nvSpPr>
          <p:cNvPr id="12" name="Text 9"/>
          <p:cNvSpPr txBox="1"/>
          <p:nvPr/>
        </p:nvSpPr>
        <p:spPr>
          <a:xfrm>
            <a:off x="6537960" y="3017520"/>
            <a:ext cx="4206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00518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Ni sänder själva</a:t>
            </a:r>
            <a:endParaRPr lang="en-US" sz="2200" dirty="0"/>
          </a:p>
        </p:txBody>
      </p:sp>
      <p:sp>
        <p:nvSpPr>
          <p:cNvPr id="13" name="Text 10"/>
          <p:cNvSpPr txBox="1"/>
          <p:nvPr/>
        </p:nvSpPr>
        <p:spPr>
          <a:xfrm>
            <a:off x="6537960" y="3566160"/>
            <a:ext cx="461772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700"/>
              </a:spcAft>
              <a:buSzPct val="100000"/>
              <a:buChar char="•"/>
            </a:pPr>
            <a:r>
              <a:rPr lang="en-US" sz="1300" dirty="0">
                <a:solidFill>
                  <a:srgbClr val="1B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 vanlig telefon är all utrustning som behövs</a:t>
            </a:r>
            <a:endParaRPr lang="en-US" sz="1300" dirty="0"/>
          </a:p>
          <a:p>
            <a:pPr marL="342900" indent="-342900">
              <a:spcAft>
                <a:spcPts val="700"/>
              </a:spcAft>
              <a:buSzPct val="100000"/>
              <a:buChar char="•"/>
            </a:pPr>
            <a:r>
              <a:rPr lang="en-US" sz="1300" dirty="0">
                <a:solidFill>
                  <a:srgbClr val="1B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Fungerar i vilken hall som helst, alla divisioner</a:t>
            </a:r>
            <a:endParaRPr lang="en-US" sz="1300" dirty="0"/>
          </a:p>
          <a:p>
            <a:pPr marL="342900" indent="-342900">
              <a:spcAft>
                <a:spcPts val="700"/>
              </a:spcAft>
              <a:buSzPct val="100000"/>
              <a:buChar char="•"/>
            </a:pPr>
            <a:r>
              <a:rPr lang="en-US" sz="1300" dirty="0">
                <a:solidFill>
                  <a:srgbClr val="1B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Ni klickar på en länk – vi sköter resten</a:t>
            </a:r>
            <a:endParaRPr lang="en-US" sz="1300" dirty="0"/>
          </a:p>
          <a:p>
            <a:pPr marL="342900" indent="-342900">
              <a:spcAft>
                <a:spcPts val="700"/>
              </a:spcAft>
              <a:buSzPct val="100000"/>
              <a:buChar char="•"/>
            </a:pPr>
            <a:r>
              <a:rPr lang="en-US" sz="1300" dirty="0">
                <a:solidFill>
                  <a:srgbClr val="1B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Ger föreningen rätt till ersättning</a:t>
            </a:r>
            <a:endParaRPr lang="en-US" sz="1300" dirty="0"/>
          </a:p>
        </p:txBody>
      </p:sp>
      <p:sp>
        <p:nvSpPr>
          <p:cNvPr id="14" name="Text 11"/>
          <p:cNvSpPr txBox="1"/>
          <p:nvPr/>
        </p:nvSpPr>
        <p:spPr>
          <a:xfrm>
            <a:off x="640080" y="5623560"/>
            <a:ext cx="10881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i="1" dirty="0">
                <a:solidFill>
                  <a:srgbClr val="0051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Kamerorna ger kontinuitet i högsta serien. Studio Appen är det som gör att resten av svensk volleyboll syns.</a:t>
            </a:r>
            <a:endParaRPr lang="en-US" sz="1300" dirty="0"/>
          </a:p>
        </p:txBody>
      </p:sp>
      <p:sp>
        <p:nvSpPr>
          <p:cNvPr id="15" name="Text 12"/>
          <p:cNvSpPr txBox="1"/>
          <p:nvPr/>
        </p:nvSpPr>
        <p:spPr>
          <a:xfrm>
            <a:off x="640080" y="6355080"/>
            <a:ext cx="8686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VolleyTV  ·  Sportway i samarbete med Svenska Volleybollförbundet</a:t>
            </a:r>
            <a:endParaRPr lang="en-US" sz="950" dirty="0"/>
          </a:p>
        </p:txBody>
      </p:sp>
      <p:sp>
        <p:nvSpPr>
          <p:cNvPr id="16" name="Text 13"/>
          <p:cNvSpPr txBox="1"/>
          <p:nvPr/>
        </p:nvSpPr>
        <p:spPr>
          <a:xfrm>
            <a:off x="11064240" y="635508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5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9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384048"/>
            <a:ext cx="10881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0070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STUDIO APPEN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658368"/>
            <a:ext cx="108813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1B27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Fyra saker behövs på plats</a:t>
            </a:r>
            <a:endParaRPr lang="en-US" sz="3400" dirty="0"/>
          </a:p>
        </p:txBody>
      </p:sp>
      <p:pic>
        <p:nvPicPr>
          <p:cNvPr id="4" name="Image 0" descr="/home/claude/brand/volleytv_blu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01400" y="384048"/>
            <a:ext cx="402336" cy="46634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640080" y="1572768"/>
            <a:ext cx="10881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2200"/>
              </a:lnSpc>
              <a:buNone/>
            </a:pPr>
            <a:r>
              <a:rPr lang="en-US" sz="15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Ingen kamerautrustning, inget produktionsbord, ingen teknisk förkunskap.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640080" y="2651760"/>
            <a:ext cx="2615184" cy="2651760"/>
          </a:xfrm>
          <a:prstGeom prst="roundRect">
            <a:avLst>
              <a:gd name="adj" fmla="val 3147"/>
            </a:avLst>
          </a:prstGeom>
          <a:solidFill>
            <a:srgbClr val="FFFFFF"/>
          </a:solidFill>
          <a:ln w="12700">
            <a:solidFill>
              <a:srgbClr val="DCE4EB"/>
            </a:solidFill>
            <a:prstDash val="solid"/>
          </a:ln>
          <a:effectLst>
            <a:outerShdw blurRad="127000" dist="25400" dir="5400000" algn="bl" rotWithShape="0">
              <a:srgbClr val="8FA3B5">
                <a:alpha val="22000"/>
              </a:srgbClr>
            </a:outerShdw>
          </a:effectLst>
        </p:spPr>
        <p:txBody>
          <a:bodyPr/>
          <a:lstStyle/>
          <a:p>
            <a:endParaRPr lang="sv-SE"/>
          </a:p>
        </p:txBody>
      </p:sp>
      <p:sp>
        <p:nvSpPr>
          <p:cNvPr id="7" name="Shape 4"/>
          <p:cNvSpPr/>
          <p:nvPr/>
        </p:nvSpPr>
        <p:spPr>
          <a:xfrm>
            <a:off x="969264" y="2971800"/>
            <a:ext cx="475488" cy="475488"/>
          </a:xfrm>
          <a:prstGeom prst="ellipse">
            <a:avLst/>
          </a:prstGeom>
          <a:solidFill>
            <a:srgbClr val="0070B8"/>
          </a:solidFill>
          <a:ln w="12700">
            <a:solidFill>
              <a:srgbClr val="0070B8"/>
            </a:solidFill>
            <a:prstDash val="solid"/>
          </a:ln>
        </p:spPr>
        <p:txBody>
          <a:bodyPr/>
          <a:lstStyle/>
          <a:p>
            <a:endParaRPr lang="sv-SE"/>
          </a:p>
        </p:txBody>
      </p:sp>
      <p:sp>
        <p:nvSpPr>
          <p:cNvPr id="8" name="Text 5"/>
          <p:cNvSpPr txBox="1"/>
          <p:nvPr/>
        </p:nvSpPr>
        <p:spPr>
          <a:xfrm>
            <a:off x="969264" y="2971800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700" dirty="0"/>
          </a:p>
        </p:txBody>
      </p:sp>
      <p:sp>
        <p:nvSpPr>
          <p:cNvPr id="9" name="Text 6"/>
          <p:cNvSpPr txBox="1"/>
          <p:nvPr/>
        </p:nvSpPr>
        <p:spPr>
          <a:xfrm>
            <a:off x="969264" y="3584448"/>
            <a:ext cx="195681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B27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Telefon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969264" y="4005072"/>
            <a:ext cx="1956816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700"/>
              </a:lnSpc>
              <a:buNone/>
            </a:pPr>
            <a:r>
              <a:rPr lang="en-US" sz="12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Med senaste operativsystemet och appen Live Arena Studio installerad. Sök på Live Arena Broadcast AB.</a:t>
            </a:r>
            <a:endParaRPr lang="en-US" sz="1200" dirty="0"/>
          </a:p>
        </p:txBody>
      </p:sp>
      <p:sp>
        <p:nvSpPr>
          <p:cNvPr id="11" name="Shape 8"/>
          <p:cNvSpPr/>
          <p:nvPr/>
        </p:nvSpPr>
        <p:spPr>
          <a:xfrm>
            <a:off x="3538728" y="2651760"/>
            <a:ext cx="2615184" cy="2651760"/>
          </a:xfrm>
          <a:prstGeom prst="roundRect">
            <a:avLst>
              <a:gd name="adj" fmla="val 3147"/>
            </a:avLst>
          </a:prstGeom>
          <a:solidFill>
            <a:srgbClr val="FFFFFF"/>
          </a:solidFill>
          <a:ln w="12700">
            <a:solidFill>
              <a:srgbClr val="DCE4EB"/>
            </a:solidFill>
            <a:prstDash val="solid"/>
          </a:ln>
          <a:effectLst>
            <a:outerShdw blurRad="127000" dist="25400" dir="5400000" algn="bl" rotWithShape="0">
              <a:srgbClr val="8FA3B5">
                <a:alpha val="22000"/>
              </a:srgbClr>
            </a:outerShdw>
          </a:effectLst>
        </p:spPr>
        <p:txBody>
          <a:bodyPr/>
          <a:lstStyle/>
          <a:p>
            <a:endParaRPr lang="sv-SE"/>
          </a:p>
        </p:txBody>
      </p:sp>
      <p:sp>
        <p:nvSpPr>
          <p:cNvPr id="12" name="Shape 9"/>
          <p:cNvSpPr/>
          <p:nvPr/>
        </p:nvSpPr>
        <p:spPr>
          <a:xfrm>
            <a:off x="3867912" y="2971800"/>
            <a:ext cx="475488" cy="475488"/>
          </a:xfrm>
          <a:prstGeom prst="ellipse">
            <a:avLst/>
          </a:prstGeom>
          <a:solidFill>
            <a:srgbClr val="0070B8"/>
          </a:solidFill>
          <a:ln w="12700">
            <a:solidFill>
              <a:srgbClr val="0070B8"/>
            </a:solidFill>
            <a:prstDash val="solid"/>
          </a:ln>
        </p:spPr>
        <p:txBody>
          <a:bodyPr/>
          <a:lstStyle/>
          <a:p>
            <a:endParaRPr lang="sv-SE"/>
          </a:p>
        </p:txBody>
      </p:sp>
      <p:sp>
        <p:nvSpPr>
          <p:cNvPr id="13" name="Text 10"/>
          <p:cNvSpPr txBox="1"/>
          <p:nvPr/>
        </p:nvSpPr>
        <p:spPr>
          <a:xfrm>
            <a:off x="3867912" y="2971800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700" dirty="0"/>
          </a:p>
        </p:txBody>
      </p:sp>
      <p:sp>
        <p:nvSpPr>
          <p:cNvPr id="14" name="Text 11"/>
          <p:cNvSpPr txBox="1"/>
          <p:nvPr/>
        </p:nvSpPr>
        <p:spPr>
          <a:xfrm>
            <a:off x="3867912" y="3584448"/>
            <a:ext cx="195681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B27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Uppkoppling</a:t>
            </a:r>
            <a:endParaRPr lang="en-US" sz="1800" dirty="0"/>
          </a:p>
        </p:txBody>
      </p:sp>
      <p:sp>
        <p:nvSpPr>
          <p:cNvPr id="15" name="Text 12"/>
          <p:cNvSpPr txBox="1"/>
          <p:nvPr/>
        </p:nvSpPr>
        <p:spPr>
          <a:xfrm>
            <a:off x="3867912" y="4005072"/>
            <a:ext cx="1956816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700"/>
              </a:lnSpc>
              <a:buNone/>
            </a:pPr>
            <a:r>
              <a:rPr lang="en-US" sz="12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Minst 30 Mbit/s uppladdning. Fler i hallen på samma nät kräver mer.</a:t>
            </a:r>
            <a:endParaRPr lang="en-US" sz="1200" dirty="0"/>
          </a:p>
        </p:txBody>
      </p:sp>
      <p:sp>
        <p:nvSpPr>
          <p:cNvPr id="16" name="Shape 13"/>
          <p:cNvSpPr/>
          <p:nvPr/>
        </p:nvSpPr>
        <p:spPr>
          <a:xfrm>
            <a:off x="6437376" y="2651760"/>
            <a:ext cx="2615184" cy="2651760"/>
          </a:xfrm>
          <a:prstGeom prst="roundRect">
            <a:avLst>
              <a:gd name="adj" fmla="val 3147"/>
            </a:avLst>
          </a:prstGeom>
          <a:solidFill>
            <a:srgbClr val="FFFFFF"/>
          </a:solidFill>
          <a:ln w="12700">
            <a:solidFill>
              <a:srgbClr val="DCE4EB"/>
            </a:solidFill>
            <a:prstDash val="solid"/>
          </a:ln>
          <a:effectLst>
            <a:outerShdw blurRad="127000" dist="25400" dir="5400000" algn="bl" rotWithShape="0">
              <a:srgbClr val="8FA3B5">
                <a:alpha val="22000"/>
              </a:srgbClr>
            </a:outerShdw>
          </a:effectLst>
        </p:spPr>
        <p:txBody>
          <a:bodyPr/>
          <a:lstStyle/>
          <a:p>
            <a:endParaRPr lang="sv-SE"/>
          </a:p>
        </p:txBody>
      </p:sp>
      <p:sp>
        <p:nvSpPr>
          <p:cNvPr id="17" name="Shape 14"/>
          <p:cNvSpPr/>
          <p:nvPr/>
        </p:nvSpPr>
        <p:spPr>
          <a:xfrm>
            <a:off x="6766560" y="2971800"/>
            <a:ext cx="475488" cy="475488"/>
          </a:xfrm>
          <a:prstGeom prst="ellipse">
            <a:avLst/>
          </a:prstGeom>
          <a:solidFill>
            <a:srgbClr val="0070B8"/>
          </a:solidFill>
          <a:ln w="12700">
            <a:solidFill>
              <a:srgbClr val="0070B8"/>
            </a:solidFill>
            <a:prstDash val="solid"/>
          </a:ln>
        </p:spPr>
        <p:txBody>
          <a:bodyPr/>
          <a:lstStyle/>
          <a:p>
            <a:endParaRPr lang="sv-SE"/>
          </a:p>
        </p:txBody>
      </p:sp>
      <p:sp>
        <p:nvSpPr>
          <p:cNvPr id="18" name="Text 15"/>
          <p:cNvSpPr txBox="1"/>
          <p:nvPr/>
        </p:nvSpPr>
        <p:spPr>
          <a:xfrm>
            <a:off x="6766560" y="2971800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700" dirty="0"/>
          </a:p>
        </p:txBody>
      </p:sp>
      <p:sp>
        <p:nvSpPr>
          <p:cNvPr id="19" name="Text 16"/>
          <p:cNvSpPr txBox="1"/>
          <p:nvPr/>
        </p:nvSpPr>
        <p:spPr>
          <a:xfrm>
            <a:off x="6766560" y="3584448"/>
            <a:ext cx="195681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B27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Position</a:t>
            </a:r>
            <a:endParaRPr lang="en-US" sz="1800" dirty="0"/>
          </a:p>
        </p:txBody>
      </p:sp>
      <p:sp>
        <p:nvSpPr>
          <p:cNvPr id="20" name="Text 17"/>
          <p:cNvSpPr txBox="1"/>
          <p:nvPr/>
        </p:nvSpPr>
        <p:spPr>
          <a:xfrm>
            <a:off x="6766560" y="4005072"/>
            <a:ext cx="1956816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700"/>
              </a:lnSpc>
              <a:buNone/>
            </a:pPr>
            <a:r>
              <a:rPr lang="en-US" sz="12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 plats där hela planen syns i bild och telefonen står stadigt.</a:t>
            </a:r>
            <a:endParaRPr lang="en-US" sz="1200" dirty="0"/>
          </a:p>
        </p:txBody>
      </p:sp>
      <p:sp>
        <p:nvSpPr>
          <p:cNvPr id="21" name="Shape 18"/>
          <p:cNvSpPr/>
          <p:nvPr/>
        </p:nvSpPr>
        <p:spPr>
          <a:xfrm>
            <a:off x="9336024" y="2651760"/>
            <a:ext cx="2615184" cy="2651760"/>
          </a:xfrm>
          <a:prstGeom prst="roundRect">
            <a:avLst>
              <a:gd name="adj" fmla="val 3147"/>
            </a:avLst>
          </a:prstGeom>
          <a:solidFill>
            <a:srgbClr val="FFFFFF"/>
          </a:solidFill>
          <a:ln w="12700">
            <a:solidFill>
              <a:srgbClr val="DCE4EB"/>
            </a:solidFill>
            <a:prstDash val="solid"/>
          </a:ln>
          <a:effectLst>
            <a:outerShdw blurRad="127000" dist="25400" dir="5400000" algn="bl" rotWithShape="0">
              <a:srgbClr val="8FA3B5">
                <a:alpha val="22000"/>
              </a:srgbClr>
            </a:outerShdw>
          </a:effectLst>
        </p:spPr>
        <p:txBody>
          <a:bodyPr/>
          <a:lstStyle/>
          <a:p>
            <a:endParaRPr lang="sv-SE"/>
          </a:p>
        </p:txBody>
      </p:sp>
      <p:sp>
        <p:nvSpPr>
          <p:cNvPr id="22" name="Shape 19"/>
          <p:cNvSpPr/>
          <p:nvPr/>
        </p:nvSpPr>
        <p:spPr>
          <a:xfrm>
            <a:off x="9665208" y="2971800"/>
            <a:ext cx="475488" cy="475488"/>
          </a:xfrm>
          <a:prstGeom prst="ellipse">
            <a:avLst/>
          </a:prstGeom>
          <a:solidFill>
            <a:srgbClr val="0070B8"/>
          </a:solidFill>
          <a:ln w="12700">
            <a:solidFill>
              <a:srgbClr val="0070B8"/>
            </a:solidFill>
            <a:prstDash val="solid"/>
          </a:ln>
        </p:spPr>
        <p:txBody>
          <a:bodyPr/>
          <a:lstStyle/>
          <a:p>
            <a:endParaRPr lang="sv-SE"/>
          </a:p>
        </p:txBody>
      </p:sp>
      <p:sp>
        <p:nvSpPr>
          <p:cNvPr id="23" name="Text 20"/>
          <p:cNvSpPr txBox="1"/>
          <p:nvPr/>
        </p:nvSpPr>
        <p:spPr>
          <a:xfrm>
            <a:off x="9665208" y="2971800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700" dirty="0"/>
          </a:p>
        </p:txBody>
      </p:sp>
      <p:sp>
        <p:nvSpPr>
          <p:cNvPr id="24" name="Text 21"/>
          <p:cNvSpPr txBox="1"/>
          <p:nvPr/>
        </p:nvSpPr>
        <p:spPr>
          <a:xfrm>
            <a:off x="9665208" y="3584448"/>
            <a:ext cx="195681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B27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Ström</a:t>
            </a:r>
            <a:endParaRPr lang="en-US" sz="1800" dirty="0"/>
          </a:p>
        </p:txBody>
      </p:sp>
      <p:sp>
        <p:nvSpPr>
          <p:cNvPr id="25" name="Text 22"/>
          <p:cNvSpPr txBox="1"/>
          <p:nvPr/>
        </p:nvSpPr>
        <p:spPr>
          <a:xfrm>
            <a:off x="9665208" y="4005072"/>
            <a:ext cx="1956816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700"/>
              </a:lnSpc>
              <a:buNone/>
            </a:pPr>
            <a:r>
              <a:rPr lang="en-US" sz="12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Eluttag och laddare tillgängligt under hela sändningen.</a:t>
            </a:r>
            <a:endParaRPr lang="en-US" sz="1200" dirty="0"/>
          </a:p>
        </p:txBody>
      </p:sp>
      <p:sp>
        <p:nvSpPr>
          <p:cNvPr id="26" name="Text 23"/>
          <p:cNvSpPr txBox="1"/>
          <p:nvPr/>
        </p:nvSpPr>
        <p:spPr>
          <a:xfrm>
            <a:off x="640080" y="5532120"/>
            <a:ext cx="10881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Instruktioner för hur man filmar följer med varje veckoutskick och går bra att dela vidare.</a:t>
            </a:r>
            <a:endParaRPr lang="en-US" sz="1250" dirty="0"/>
          </a:p>
        </p:txBody>
      </p:sp>
      <p:sp>
        <p:nvSpPr>
          <p:cNvPr id="27" name="Text 24"/>
          <p:cNvSpPr txBox="1"/>
          <p:nvPr/>
        </p:nvSpPr>
        <p:spPr>
          <a:xfrm>
            <a:off x="640080" y="6355080"/>
            <a:ext cx="8686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VolleyTV  ·  Sportway i samarbete med Svenska Volleybollförbundet</a:t>
            </a:r>
            <a:endParaRPr lang="en-US" sz="950" dirty="0"/>
          </a:p>
        </p:txBody>
      </p:sp>
      <p:sp>
        <p:nvSpPr>
          <p:cNvPr id="28" name="Text 25"/>
          <p:cNvSpPr txBox="1"/>
          <p:nvPr/>
        </p:nvSpPr>
        <p:spPr>
          <a:xfrm>
            <a:off x="11064240" y="635508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5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9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384048"/>
            <a:ext cx="10881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0070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ARBETSGÅNGEN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658368"/>
            <a:ext cx="108813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1B27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Så går det till, vecka för vecka</a:t>
            </a:r>
            <a:endParaRPr lang="en-US" sz="3400" dirty="0"/>
          </a:p>
        </p:txBody>
      </p:sp>
      <p:pic>
        <p:nvPicPr>
          <p:cNvPr id="4" name="Image 0" descr="/home/claude/brand/volleytv_blu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01400" y="384048"/>
            <a:ext cx="402336" cy="466344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685800" y="1664208"/>
            <a:ext cx="475488" cy="475488"/>
          </a:xfrm>
          <a:prstGeom prst="ellipse">
            <a:avLst/>
          </a:prstGeom>
          <a:solidFill>
            <a:srgbClr val="0070B8"/>
          </a:solidFill>
          <a:ln w="12700">
            <a:solidFill>
              <a:srgbClr val="0070B8"/>
            </a:solidFill>
            <a:prstDash val="solid"/>
          </a:ln>
        </p:spPr>
        <p:txBody>
          <a:bodyPr/>
          <a:lstStyle/>
          <a:p>
            <a:endParaRPr lang="sv-SE"/>
          </a:p>
        </p:txBody>
      </p:sp>
      <p:sp>
        <p:nvSpPr>
          <p:cNvPr id="6" name="Text 3"/>
          <p:cNvSpPr txBox="1"/>
          <p:nvPr/>
        </p:nvSpPr>
        <p:spPr>
          <a:xfrm>
            <a:off x="685800" y="1664208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700" dirty="0"/>
          </a:p>
        </p:txBody>
      </p:sp>
      <p:sp>
        <p:nvSpPr>
          <p:cNvPr id="7" name="Shape 4"/>
          <p:cNvSpPr/>
          <p:nvPr/>
        </p:nvSpPr>
        <p:spPr>
          <a:xfrm>
            <a:off x="909828" y="2167128"/>
            <a:ext cx="27432" cy="292608"/>
          </a:xfrm>
          <a:prstGeom prst="rect">
            <a:avLst/>
          </a:prstGeom>
          <a:solidFill>
            <a:srgbClr val="C7D6E2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sv-SE"/>
          </a:p>
        </p:txBody>
      </p:sp>
      <p:sp>
        <p:nvSpPr>
          <p:cNvPr id="8" name="Text 5"/>
          <p:cNvSpPr txBox="1"/>
          <p:nvPr/>
        </p:nvSpPr>
        <p:spPr>
          <a:xfrm>
            <a:off x="1417320" y="1645920"/>
            <a:ext cx="3931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rgbClr val="1B27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Ni får veckans matchlista</a:t>
            </a:r>
            <a:endParaRPr lang="en-US" sz="1600" dirty="0"/>
          </a:p>
        </p:txBody>
      </p:sp>
      <p:sp>
        <p:nvSpPr>
          <p:cNvPr id="9" name="Text 6"/>
          <p:cNvSpPr txBox="1"/>
          <p:nvPr/>
        </p:nvSpPr>
        <p:spPr>
          <a:xfrm>
            <a:off x="5486400" y="1655064"/>
            <a:ext cx="59893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600"/>
              </a:lnSpc>
              <a:buNone/>
            </a:pPr>
            <a:r>
              <a:rPr lang="en-US" sz="12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Till en central mejladress per förening skickar vi kommande matcher och praktisk information.</a:t>
            </a:r>
            <a:endParaRPr lang="en-US" sz="1200" dirty="0"/>
          </a:p>
        </p:txBody>
      </p:sp>
      <p:sp>
        <p:nvSpPr>
          <p:cNvPr id="10" name="Shape 7"/>
          <p:cNvSpPr/>
          <p:nvPr/>
        </p:nvSpPr>
        <p:spPr>
          <a:xfrm>
            <a:off x="685800" y="2459736"/>
            <a:ext cx="475488" cy="475488"/>
          </a:xfrm>
          <a:prstGeom prst="ellipse">
            <a:avLst/>
          </a:prstGeom>
          <a:solidFill>
            <a:srgbClr val="0070B8"/>
          </a:solidFill>
          <a:ln w="12700">
            <a:solidFill>
              <a:srgbClr val="0070B8"/>
            </a:solidFill>
            <a:prstDash val="solid"/>
          </a:ln>
        </p:spPr>
        <p:txBody>
          <a:bodyPr/>
          <a:lstStyle/>
          <a:p>
            <a:endParaRPr lang="sv-SE"/>
          </a:p>
        </p:txBody>
      </p:sp>
      <p:sp>
        <p:nvSpPr>
          <p:cNvPr id="11" name="Text 8"/>
          <p:cNvSpPr txBox="1"/>
          <p:nvPr/>
        </p:nvSpPr>
        <p:spPr>
          <a:xfrm>
            <a:off x="685800" y="2459736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700" dirty="0"/>
          </a:p>
        </p:txBody>
      </p:sp>
      <p:sp>
        <p:nvSpPr>
          <p:cNvPr id="12" name="Shape 9"/>
          <p:cNvSpPr/>
          <p:nvPr/>
        </p:nvSpPr>
        <p:spPr>
          <a:xfrm>
            <a:off x="909828" y="2962656"/>
            <a:ext cx="27432" cy="292608"/>
          </a:xfrm>
          <a:prstGeom prst="rect">
            <a:avLst/>
          </a:prstGeom>
          <a:solidFill>
            <a:srgbClr val="C7D6E2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sv-SE"/>
          </a:p>
        </p:txBody>
      </p:sp>
      <p:sp>
        <p:nvSpPr>
          <p:cNvPr id="13" name="Text 10"/>
          <p:cNvSpPr txBox="1"/>
          <p:nvPr/>
        </p:nvSpPr>
        <p:spPr>
          <a:xfrm>
            <a:off x="1417320" y="2441448"/>
            <a:ext cx="3931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rgbClr val="1B27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Ni svarar vilka ni vill sända</a:t>
            </a:r>
            <a:endParaRPr lang="en-US" sz="1600" dirty="0"/>
          </a:p>
        </p:txBody>
      </p:sp>
      <p:sp>
        <p:nvSpPr>
          <p:cNvPr id="14" name="Text 11"/>
          <p:cNvSpPr txBox="1"/>
          <p:nvPr/>
        </p:nvSpPr>
        <p:spPr>
          <a:xfrm>
            <a:off x="5486400" y="2450592"/>
            <a:ext cx="59893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600"/>
              </a:lnSpc>
              <a:buNone/>
            </a:pPr>
            <a:r>
              <a:rPr lang="en-US" sz="12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Fyll i mallen med datum, lag och division. Skicka till volleytv@sportway.com senast onsdag.</a:t>
            </a:r>
            <a:endParaRPr lang="en-US" sz="1200" dirty="0"/>
          </a:p>
        </p:txBody>
      </p:sp>
      <p:sp>
        <p:nvSpPr>
          <p:cNvPr id="15" name="Shape 12"/>
          <p:cNvSpPr/>
          <p:nvPr/>
        </p:nvSpPr>
        <p:spPr>
          <a:xfrm>
            <a:off x="685800" y="3255264"/>
            <a:ext cx="475488" cy="475488"/>
          </a:xfrm>
          <a:prstGeom prst="ellipse">
            <a:avLst/>
          </a:prstGeom>
          <a:solidFill>
            <a:srgbClr val="0070B8"/>
          </a:solidFill>
          <a:ln w="12700">
            <a:solidFill>
              <a:srgbClr val="0070B8"/>
            </a:solidFill>
            <a:prstDash val="solid"/>
          </a:ln>
        </p:spPr>
        <p:txBody>
          <a:bodyPr/>
          <a:lstStyle/>
          <a:p>
            <a:endParaRPr lang="sv-SE"/>
          </a:p>
        </p:txBody>
      </p:sp>
      <p:sp>
        <p:nvSpPr>
          <p:cNvPr id="16" name="Text 13"/>
          <p:cNvSpPr txBox="1"/>
          <p:nvPr/>
        </p:nvSpPr>
        <p:spPr>
          <a:xfrm>
            <a:off x="685800" y="3255264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700" dirty="0"/>
          </a:p>
        </p:txBody>
      </p:sp>
      <p:sp>
        <p:nvSpPr>
          <p:cNvPr id="17" name="Shape 14"/>
          <p:cNvSpPr/>
          <p:nvPr/>
        </p:nvSpPr>
        <p:spPr>
          <a:xfrm>
            <a:off x="909828" y="3758184"/>
            <a:ext cx="27432" cy="292608"/>
          </a:xfrm>
          <a:prstGeom prst="rect">
            <a:avLst/>
          </a:prstGeom>
          <a:solidFill>
            <a:srgbClr val="C7D6E2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sv-SE"/>
          </a:p>
        </p:txBody>
      </p:sp>
      <p:sp>
        <p:nvSpPr>
          <p:cNvPr id="18" name="Text 15"/>
          <p:cNvSpPr txBox="1"/>
          <p:nvPr/>
        </p:nvSpPr>
        <p:spPr>
          <a:xfrm>
            <a:off x="1417320" y="3236976"/>
            <a:ext cx="3931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rgbClr val="1B27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Vi lägger upp och skickar länk</a:t>
            </a:r>
            <a:endParaRPr lang="en-US" sz="1600" dirty="0"/>
          </a:p>
        </p:txBody>
      </p:sp>
      <p:sp>
        <p:nvSpPr>
          <p:cNvPr id="19" name="Text 16"/>
          <p:cNvSpPr txBox="1"/>
          <p:nvPr/>
        </p:nvSpPr>
        <p:spPr>
          <a:xfrm>
            <a:off x="5486400" y="3246120"/>
            <a:ext cx="59893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600"/>
              </a:lnSpc>
              <a:buNone/>
            </a:pPr>
            <a:r>
              <a:rPr lang="en-US" sz="12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Vår support publicerar matchen på VolleyTV och skickar en unik sändningslänk per match.</a:t>
            </a:r>
            <a:endParaRPr lang="en-US" sz="1200" dirty="0"/>
          </a:p>
        </p:txBody>
      </p:sp>
      <p:sp>
        <p:nvSpPr>
          <p:cNvPr id="20" name="Shape 17"/>
          <p:cNvSpPr/>
          <p:nvPr/>
        </p:nvSpPr>
        <p:spPr>
          <a:xfrm>
            <a:off x="685800" y="4050792"/>
            <a:ext cx="475488" cy="475488"/>
          </a:xfrm>
          <a:prstGeom prst="ellipse">
            <a:avLst/>
          </a:prstGeom>
          <a:solidFill>
            <a:srgbClr val="0070B8"/>
          </a:solidFill>
          <a:ln w="12700">
            <a:solidFill>
              <a:srgbClr val="0070B8"/>
            </a:solidFill>
            <a:prstDash val="solid"/>
          </a:ln>
        </p:spPr>
        <p:txBody>
          <a:bodyPr/>
          <a:lstStyle/>
          <a:p>
            <a:endParaRPr lang="sv-SE"/>
          </a:p>
        </p:txBody>
      </p:sp>
      <p:sp>
        <p:nvSpPr>
          <p:cNvPr id="21" name="Text 18"/>
          <p:cNvSpPr txBox="1"/>
          <p:nvPr/>
        </p:nvSpPr>
        <p:spPr>
          <a:xfrm>
            <a:off x="685800" y="4050792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700" dirty="0"/>
          </a:p>
        </p:txBody>
      </p:sp>
      <p:sp>
        <p:nvSpPr>
          <p:cNvPr id="22" name="Shape 19"/>
          <p:cNvSpPr/>
          <p:nvPr/>
        </p:nvSpPr>
        <p:spPr>
          <a:xfrm>
            <a:off x="909828" y="4553712"/>
            <a:ext cx="27432" cy="292608"/>
          </a:xfrm>
          <a:prstGeom prst="rect">
            <a:avLst/>
          </a:prstGeom>
          <a:solidFill>
            <a:srgbClr val="C7D6E2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sv-SE"/>
          </a:p>
        </p:txBody>
      </p:sp>
      <p:sp>
        <p:nvSpPr>
          <p:cNvPr id="23" name="Text 20"/>
          <p:cNvSpPr txBox="1"/>
          <p:nvPr/>
        </p:nvSpPr>
        <p:spPr>
          <a:xfrm>
            <a:off x="1417320" y="4032504"/>
            <a:ext cx="3931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rgbClr val="1B27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Ni klickar på länken vid match</a:t>
            </a:r>
            <a:endParaRPr lang="en-US" sz="1600" dirty="0"/>
          </a:p>
        </p:txBody>
      </p:sp>
      <p:sp>
        <p:nvSpPr>
          <p:cNvPr id="24" name="Text 21"/>
          <p:cNvSpPr txBox="1"/>
          <p:nvPr/>
        </p:nvSpPr>
        <p:spPr>
          <a:xfrm>
            <a:off x="5486400" y="4041648"/>
            <a:ext cx="59893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600"/>
              </a:lnSpc>
              <a:buNone/>
            </a:pPr>
            <a:r>
              <a:rPr lang="en-US" sz="12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Logga in med ert VolleyTV-konto. Det är gratis att skapa på volleytv.se.</a:t>
            </a:r>
            <a:endParaRPr lang="en-US" sz="1200" dirty="0"/>
          </a:p>
        </p:txBody>
      </p:sp>
      <p:sp>
        <p:nvSpPr>
          <p:cNvPr id="25" name="Shape 22"/>
          <p:cNvSpPr/>
          <p:nvPr/>
        </p:nvSpPr>
        <p:spPr>
          <a:xfrm>
            <a:off x="685800" y="4846320"/>
            <a:ext cx="475488" cy="475488"/>
          </a:xfrm>
          <a:prstGeom prst="ellipse">
            <a:avLst/>
          </a:prstGeom>
          <a:solidFill>
            <a:srgbClr val="005186"/>
          </a:solidFill>
          <a:ln w="12700">
            <a:solidFill>
              <a:srgbClr val="005186"/>
            </a:solidFill>
            <a:prstDash val="solid"/>
          </a:ln>
        </p:spPr>
        <p:txBody>
          <a:bodyPr/>
          <a:lstStyle/>
          <a:p>
            <a:endParaRPr lang="sv-SE"/>
          </a:p>
        </p:txBody>
      </p:sp>
      <p:sp>
        <p:nvSpPr>
          <p:cNvPr id="26" name="Text 23"/>
          <p:cNvSpPr txBox="1"/>
          <p:nvPr/>
        </p:nvSpPr>
        <p:spPr>
          <a:xfrm>
            <a:off x="685800" y="4846320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700" dirty="0"/>
          </a:p>
        </p:txBody>
      </p:sp>
      <p:sp>
        <p:nvSpPr>
          <p:cNvPr id="27" name="Text 24"/>
          <p:cNvSpPr txBox="1"/>
          <p:nvPr/>
        </p:nvSpPr>
        <p:spPr>
          <a:xfrm>
            <a:off x="1417320" y="4828032"/>
            <a:ext cx="3931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rgbClr val="1B27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Vi finns med under hela matchen</a:t>
            </a:r>
            <a:endParaRPr lang="en-US" sz="1600" dirty="0"/>
          </a:p>
        </p:txBody>
      </p:sp>
      <p:sp>
        <p:nvSpPr>
          <p:cNvPr id="28" name="Text 25"/>
          <p:cNvSpPr txBox="1"/>
          <p:nvPr/>
        </p:nvSpPr>
        <p:spPr>
          <a:xfrm>
            <a:off x="5486400" y="4837176"/>
            <a:ext cx="59893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600"/>
              </a:lnSpc>
              <a:buNone/>
            </a:pPr>
            <a:r>
              <a:rPr lang="en-US" sz="12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Support via volleytv@sportway.com sköter felsökning och hjälper er om något krånglar.</a:t>
            </a:r>
            <a:endParaRPr lang="en-US" sz="1200" dirty="0"/>
          </a:p>
        </p:txBody>
      </p:sp>
      <p:sp>
        <p:nvSpPr>
          <p:cNvPr id="29" name="Shape 26"/>
          <p:cNvSpPr/>
          <p:nvPr/>
        </p:nvSpPr>
        <p:spPr>
          <a:xfrm>
            <a:off x="640080" y="5532120"/>
            <a:ext cx="10881360" cy="594360"/>
          </a:xfrm>
          <a:prstGeom prst="roundRect">
            <a:avLst>
              <a:gd name="adj" fmla="val 13846"/>
            </a:avLst>
          </a:prstGeom>
          <a:solidFill>
            <a:srgbClr val="FFF6D6"/>
          </a:solidFill>
          <a:ln w="12700">
            <a:solidFill>
              <a:srgbClr val="F0DFA0"/>
            </a:solidFill>
            <a:prstDash val="solid"/>
          </a:ln>
          <a:effectLst>
            <a:outerShdw blurRad="127000" dist="25400" dir="5400000" algn="bl" rotWithShape="0">
              <a:srgbClr val="8FA3B5">
                <a:alpha val="22000"/>
              </a:srgbClr>
            </a:outerShdw>
          </a:effectLst>
        </p:spPr>
        <p:txBody>
          <a:bodyPr/>
          <a:lstStyle/>
          <a:p>
            <a:endParaRPr lang="sv-SE"/>
          </a:p>
        </p:txBody>
      </p:sp>
      <p:sp>
        <p:nvSpPr>
          <p:cNvPr id="30" name="Text 27"/>
          <p:cNvSpPr txBox="1"/>
          <p:nvPr/>
        </p:nvSpPr>
        <p:spPr>
          <a:xfrm>
            <a:off x="960120" y="5660136"/>
            <a:ext cx="102412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6B53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Kan ni inte filma en match efter att ni fått länken – meddela supporten direkt, så informerar vi tittarna.</a:t>
            </a:r>
            <a:endParaRPr lang="en-US" sz="1250" dirty="0"/>
          </a:p>
        </p:txBody>
      </p:sp>
      <p:sp>
        <p:nvSpPr>
          <p:cNvPr id="31" name="Text 28"/>
          <p:cNvSpPr txBox="1"/>
          <p:nvPr/>
        </p:nvSpPr>
        <p:spPr>
          <a:xfrm>
            <a:off x="640080" y="6355080"/>
            <a:ext cx="8686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VolleyTV  ·  Sportway i samarbete med Svenska Volleybollförbundet</a:t>
            </a:r>
            <a:endParaRPr lang="en-US" sz="950" dirty="0"/>
          </a:p>
        </p:txBody>
      </p:sp>
      <p:sp>
        <p:nvSpPr>
          <p:cNvPr id="32" name="Text 29"/>
          <p:cNvSpPr txBox="1"/>
          <p:nvPr/>
        </p:nvSpPr>
        <p:spPr>
          <a:xfrm>
            <a:off x="11064240" y="635508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5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9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384048"/>
            <a:ext cx="10881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0070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NYHET: REMOTE CONTROL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658368"/>
            <a:ext cx="108813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1B27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Starta en gång – sänd hela dagen</a:t>
            </a:r>
            <a:endParaRPr lang="en-US" sz="3400" dirty="0"/>
          </a:p>
        </p:txBody>
      </p:sp>
      <p:pic>
        <p:nvPicPr>
          <p:cNvPr id="4" name="Image 0" descr="/home/claude/brand/volleytv_blu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01400" y="384048"/>
            <a:ext cx="402336" cy="46634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640080" y="1572768"/>
            <a:ext cx="10881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2200"/>
              </a:lnSpc>
              <a:buNone/>
            </a:pPr>
            <a:r>
              <a:rPr lang="en-US" sz="15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Den vanligaste invändningen vi hör är att det är svårt att bemanna match efter match.</a:t>
            </a:r>
            <a:endParaRPr lang="en-US" sz="1500" dirty="0"/>
          </a:p>
          <a:p>
            <a:pPr marL="0" indent="0">
              <a:lnSpc>
                <a:spcPts val="2200"/>
              </a:lnSpc>
              <a:buNone/>
            </a:pPr>
            <a:r>
              <a:rPr lang="en-US" sz="15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Remote Control är byggd för precis det problemet.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640080" y="2606040"/>
            <a:ext cx="6720840" cy="2377440"/>
          </a:xfrm>
          <a:prstGeom prst="roundRect">
            <a:avLst>
              <a:gd name="adj" fmla="val 3462"/>
            </a:avLst>
          </a:prstGeom>
          <a:solidFill>
            <a:srgbClr val="FFFFFF"/>
          </a:solidFill>
          <a:ln w="12700">
            <a:solidFill>
              <a:srgbClr val="DCE4EB"/>
            </a:solidFill>
            <a:prstDash val="solid"/>
          </a:ln>
          <a:effectLst>
            <a:outerShdw blurRad="127000" dist="25400" dir="5400000" algn="bl" rotWithShape="0">
              <a:srgbClr val="8FA3B5">
                <a:alpha val="22000"/>
              </a:srgbClr>
            </a:outerShdw>
          </a:effectLst>
        </p:spPr>
        <p:txBody>
          <a:bodyPr/>
          <a:lstStyle/>
          <a:p>
            <a:endParaRPr lang="sv-SE"/>
          </a:p>
        </p:txBody>
      </p:sp>
      <p:sp>
        <p:nvSpPr>
          <p:cNvPr id="7" name="Text 4"/>
          <p:cNvSpPr txBox="1"/>
          <p:nvPr/>
        </p:nvSpPr>
        <p:spPr>
          <a:xfrm>
            <a:off x="1005840" y="2880360"/>
            <a:ext cx="603504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ts val="1900"/>
              </a:lnSpc>
              <a:spcAft>
                <a:spcPts val="1000"/>
              </a:spcAft>
              <a:buSzPct val="100000"/>
              <a:buChar char="•"/>
            </a:pPr>
            <a:r>
              <a:rPr lang="en-US" sz="1350" dirty="0">
                <a:solidFill>
                  <a:srgbClr val="1B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Ställ upp telefonen och anslut laddaren</a:t>
            </a:r>
            <a:endParaRPr lang="en-US" sz="1350" dirty="0"/>
          </a:p>
          <a:p>
            <a:pPr marL="342900" indent="-342900">
              <a:lnSpc>
                <a:spcPts val="1900"/>
              </a:lnSpc>
              <a:spcAft>
                <a:spcPts val="1000"/>
              </a:spcAft>
              <a:buSzPct val="100000"/>
              <a:buChar char="•"/>
            </a:pPr>
            <a:r>
              <a:rPr lang="en-US" sz="1350" dirty="0">
                <a:solidFill>
                  <a:srgbClr val="1B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Sändningen startar automatiskt vid varje rapporterad matchstart</a:t>
            </a:r>
            <a:endParaRPr lang="en-US" sz="1350" dirty="0"/>
          </a:p>
          <a:p>
            <a:pPr marL="342900" indent="-342900">
              <a:lnSpc>
                <a:spcPts val="1900"/>
              </a:lnSpc>
              <a:spcAft>
                <a:spcPts val="1000"/>
              </a:spcAft>
              <a:buSzPct val="100000"/>
              <a:buChar char="•"/>
            </a:pPr>
            <a:r>
              <a:rPr lang="en-US" sz="1350" dirty="0">
                <a:solidFill>
                  <a:srgbClr val="1B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Hallens alla matcher under dagen sänds utan att någon rör telefonen</a:t>
            </a:r>
            <a:endParaRPr lang="en-US" sz="1350" dirty="0"/>
          </a:p>
          <a:p>
            <a:pPr marL="342900" indent="-342900">
              <a:lnSpc>
                <a:spcPts val="1900"/>
              </a:lnSpc>
              <a:spcAft>
                <a:spcPts val="1000"/>
              </a:spcAft>
              <a:buSzPct val="100000"/>
              <a:buChar char="•"/>
            </a:pPr>
            <a:r>
              <a:rPr lang="en-US" sz="1350" dirty="0">
                <a:solidFill>
                  <a:srgbClr val="1B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Sätt upp den 15 minuter innan första matchen</a:t>
            </a:r>
            <a:endParaRPr lang="en-US" sz="1350" dirty="0"/>
          </a:p>
        </p:txBody>
      </p:sp>
      <p:sp>
        <p:nvSpPr>
          <p:cNvPr id="8" name="Shape 5"/>
          <p:cNvSpPr/>
          <p:nvPr/>
        </p:nvSpPr>
        <p:spPr>
          <a:xfrm>
            <a:off x="7543800" y="2606040"/>
            <a:ext cx="3977640" cy="2377440"/>
          </a:xfrm>
          <a:prstGeom prst="roundRect">
            <a:avLst>
              <a:gd name="adj" fmla="val 3462"/>
            </a:avLst>
          </a:prstGeom>
          <a:solidFill>
            <a:srgbClr val="0B1230"/>
          </a:solidFill>
          <a:ln w="12700">
            <a:solidFill>
              <a:srgbClr val="0B1230"/>
            </a:solidFill>
            <a:prstDash val="solid"/>
          </a:ln>
          <a:effectLst>
            <a:outerShdw blurRad="127000" dist="25400" dir="5400000" algn="bl" rotWithShape="0">
              <a:srgbClr val="8FA3B5">
                <a:alpha val="22000"/>
              </a:srgbClr>
            </a:outerShdw>
          </a:effectLst>
        </p:spPr>
        <p:txBody>
          <a:bodyPr/>
          <a:lstStyle/>
          <a:p>
            <a:endParaRPr lang="sv-SE"/>
          </a:p>
        </p:txBody>
      </p:sp>
      <p:sp>
        <p:nvSpPr>
          <p:cNvPr id="9" name="Text 6"/>
          <p:cNvSpPr txBox="1"/>
          <p:nvPr/>
        </p:nvSpPr>
        <p:spPr>
          <a:xfrm>
            <a:off x="7863840" y="2788920"/>
            <a:ext cx="33375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800" b="1" dirty="0">
                <a:solidFill>
                  <a:srgbClr val="FFD02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6800" dirty="0"/>
          </a:p>
        </p:txBody>
      </p:sp>
      <p:sp>
        <p:nvSpPr>
          <p:cNvPr id="10" name="Text 7"/>
          <p:cNvSpPr txBox="1"/>
          <p:nvPr/>
        </p:nvSpPr>
        <p:spPr>
          <a:xfrm>
            <a:off x="7863840" y="3794760"/>
            <a:ext cx="33375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22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person, en kvart innan</a:t>
            </a:r>
            <a:endParaRPr lang="en-US" sz="1700" dirty="0"/>
          </a:p>
          <a:p>
            <a:pPr marL="0" indent="0">
              <a:lnSpc>
                <a:spcPts val="22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första matchen</a:t>
            </a:r>
            <a:endParaRPr lang="en-US" sz="1700" dirty="0"/>
          </a:p>
        </p:txBody>
      </p:sp>
      <p:sp>
        <p:nvSpPr>
          <p:cNvPr id="11" name="Text 8"/>
          <p:cNvSpPr txBox="1"/>
          <p:nvPr/>
        </p:nvSpPr>
        <p:spPr>
          <a:xfrm>
            <a:off x="7863840" y="4480560"/>
            <a:ext cx="3337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9FB0C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gör hela speldagen tillgänglig</a:t>
            </a:r>
            <a:endParaRPr lang="en-US" sz="1250" dirty="0"/>
          </a:p>
        </p:txBody>
      </p:sp>
      <p:sp>
        <p:nvSpPr>
          <p:cNvPr id="12" name="Text 9"/>
          <p:cNvSpPr txBox="1"/>
          <p:nvPr/>
        </p:nvSpPr>
        <p:spPr>
          <a:xfrm>
            <a:off x="640080" y="5257800"/>
            <a:ext cx="10881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i="1" dirty="0">
                <a:solidFill>
                  <a:srgbClr val="0051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Remote Control passar särskilt bra på turneringar och heldagsevent, där samma hall spelar match efter match.</a:t>
            </a:r>
            <a:endParaRPr lang="en-US" sz="1300" dirty="0"/>
          </a:p>
        </p:txBody>
      </p:sp>
      <p:sp>
        <p:nvSpPr>
          <p:cNvPr id="13" name="Text 10"/>
          <p:cNvSpPr txBox="1"/>
          <p:nvPr/>
        </p:nvSpPr>
        <p:spPr>
          <a:xfrm>
            <a:off x="640080" y="6355080"/>
            <a:ext cx="8686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VolleyTV  ·  Sportway i samarbete med Svenska Volleybollförbundet</a:t>
            </a:r>
            <a:endParaRPr lang="en-US" sz="950" dirty="0"/>
          </a:p>
        </p:txBody>
      </p:sp>
      <p:sp>
        <p:nvSpPr>
          <p:cNvPr id="14" name="Text 11"/>
          <p:cNvSpPr txBox="1"/>
          <p:nvPr/>
        </p:nvSpPr>
        <p:spPr>
          <a:xfrm>
            <a:off x="11064240" y="635508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5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9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B12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778240" y="-1188720"/>
            <a:ext cx="5120640" cy="5120640"/>
          </a:xfrm>
          <a:prstGeom prst="ellipse">
            <a:avLst/>
          </a:prstGeom>
          <a:solidFill>
            <a:srgbClr val="0070B8">
              <a:alpha val="20000"/>
            </a:srgbClr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sv-SE"/>
          </a:p>
        </p:txBody>
      </p:sp>
      <p:sp>
        <p:nvSpPr>
          <p:cNvPr id="3" name="Text 1"/>
          <p:cNvSpPr txBox="1"/>
          <p:nvPr/>
        </p:nvSpPr>
        <p:spPr>
          <a:xfrm>
            <a:off x="640080" y="502920"/>
            <a:ext cx="10881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FFD0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ERSÄTTNING TILL FÖRENINGAR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82296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Sänder ni, tjänar ni</a:t>
            </a:r>
            <a:endParaRPr lang="en-US" sz="36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1828800"/>
            <a:ext cx="320040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400" b="1" dirty="0">
                <a:solidFill>
                  <a:srgbClr val="FFD02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75 %</a:t>
            </a:r>
            <a:endParaRPr lang="en-US" sz="7400" dirty="0"/>
          </a:p>
        </p:txBody>
      </p:sp>
      <p:sp>
        <p:nvSpPr>
          <p:cNvPr id="6" name="Text 4"/>
          <p:cNvSpPr txBox="1"/>
          <p:nvPr/>
        </p:nvSpPr>
        <p:spPr>
          <a:xfrm>
            <a:off x="685800" y="3108960"/>
            <a:ext cx="34290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2000"/>
              </a:lnSpc>
              <a:buNone/>
            </a:pPr>
            <a:r>
              <a:rPr lang="en-US" sz="1350" dirty="0">
                <a:solidFill>
                  <a:srgbClr val="C9D6E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av era hemmamatcher är tröskeln.</a:t>
            </a:r>
            <a:endParaRPr lang="en-US" sz="1350" dirty="0"/>
          </a:p>
          <a:p>
            <a:pPr marL="0" indent="0">
              <a:lnSpc>
                <a:spcPts val="2000"/>
              </a:lnSpc>
              <a:buNone/>
            </a:pPr>
            <a:r>
              <a:rPr lang="en-US" sz="1350" dirty="0">
                <a:solidFill>
                  <a:srgbClr val="C9D6E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Sänder ni minst så mycket tar</a:t>
            </a:r>
            <a:endParaRPr lang="en-US" sz="1350" dirty="0"/>
          </a:p>
          <a:p>
            <a:pPr marL="0" indent="0">
              <a:lnSpc>
                <a:spcPts val="2000"/>
              </a:lnSpc>
              <a:buNone/>
            </a:pPr>
            <a:r>
              <a:rPr lang="en-US" sz="1350" dirty="0">
                <a:solidFill>
                  <a:srgbClr val="C9D6E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föreningen del av VolleyTV:s intäkter.</a:t>
            </a:r>
            <a:endParaRPr lang="en-US" sz="1350" dirty="0"/>
          </a:p>
        </p:txBody>
      </p:sp>
      <p:sp>
        <p:nvSpPr>
          <p:cNvPr id="7" name="Shape 5"/>
          <p:cNvSpPr/>
          <p:nvPr/>
        </p:nvSpPr>
        <p:spPr>
          <a:xfrm>
            <a:off x="4572000" y="1755648"/>
            <a:ext cx="6949440" cy="1188720"/>
          </a:xfrm>
          <a:prstGeom prst="roundRect">
            <a:avLst>
              <a:gd name="adj" fmla="val 6154"/>
            </a:avLst>
          </a:prstGeom>
          <a:solidFill>
            <a:srgbClr val="16203C"/>
          </a:solidFill>
          <a:ln w="12700">
            <a:solidFill>
              <a:srgbClr val="2B3A63"/>
            </a:solidFill>
            <a:prstDash val="solid"/>
          </a:ln>
        </p:spPr>
        <p:txBody>
          <a:bodyPr/>
          <a:lstStyle/>
          <a:p>
            <a:endParaRPr lang="sv-SE"/>
          </a:p>
        </p:txBody>
      </p:sp>
      <p:sp>
        <p:nvSpPr>
          <p:cNvPr id="8" name="Shape 6"/>
          <p:cNvSpPr/>
          <p:nvPr/>
        </p:nvSpPr>
        <p:spPr>
          <a:xfrm>
            <a:off x="4892040" y="2075688"/>
            <a:ext cx="365760" cy="365760"/>
          </a:xfrm>
          <a:prstGeom prst="ellipse">
            <a:avLst/>
          </a:prstGeom>
          <a:solidFill>
            <a:srgbClr val="FFD022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sv-SE"/>
          </a:p>
        </p:txBody>
      </p:sp>
      <p:sp>
        <p:nvSpPr>
          <p:cNvPr id="9" name="Text 7"/>
          <p:cNvSpPr txBox="1"/>
          <p:nvPr/>
        </p:nvSpPr>
        <p:spPr>
          <a:xfrm>
            <a:off x="4892040" y="2075688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0B12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400" dirty="0"/>
          </a:p>
        </p:txBody>
      </p:sp>
      <p:sp>
        <p:nvSpPr>
          <p:cNvPr id="10" name="Text 8"/>
          <p:cNvSpPr txBox="1"/>
          <p:nvPr/>
        </p:nvSpPr>
        <p:spPr>
          <a:xfrm>
            <a:off x="5440680" y="1956816"/>
            <a:ext cx="57607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Så fördelas den</a:t>
            </a:r>
            <a:endParaRPr lang="en-US" sz="1500" dirty="0"/>
          </a:p>
        </p:txBody>
      </p:sp>
      <p:sp>
        <p:nvSpPr>
          <p:cNvPr id="11" name="Text 9"/>
          <p:cNvSpPr txBox="1"/>
          <p:nvPr/>
        </p:nvSpPr>
        <p:spPr>
          <a:xfrm>
            <a:off x="5440680" y="2276856"/>
            <a:ext cx="576072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500"/>
              </a:lnSpc>
              <a:buNone/>
            </a:pPr>
            <a:r>
              <a:rPr lang="en-US" sz="1150" dirty="0">
                <a:solidFill>
                  <a:srgbClr val="A9B8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Andelen baseras på hur många tittare som väljer just er förening som sitt favoritlag när de tecknar abonnemang eller årskort.</a:t>
            </a:r>
            <a:endParaRPr lang="en-US" sz="1150" dirty="0"/>
          </a:p>
        </p:txBody>
      </p:sp>
      <p:sp>
        <p:nvSpPr>
          <p:cNvPr id="12" name="Shape 10"/>
          <p:cNvSpPr/>
          <p:nvPr/>
        </p:nvSpPr>
        <p:spPr>
          <a:xfrm>
            <a:off x="4572000" y="3081528"/>
            <a:ext cx="6949440" cy="1188720"/>
          </a:xfrm>
          <a:prstGeom prst="roundRect">
            <a:avLst>
              <a:gd name="adj" fmla="val 6154"/>
            </a:avLst>
          </a:prstGeom>
          <a:solidFill>
            <a:srgbClr val="16203C"/>
          </a:solidFill>
          <a:ln w="12700">
            <a:solidFill>
              <a:srgbClr val="2B3A63"/>
            </a:solidFill>
            <a:prstDash val="solid"/>
          </a:ln>
        </p:spPr>
        <p:txBody>
          <a:bodyPr/>
          <a:lstStyle/>
          <a:p>
            <a:endParaRPr lang="sv-SE"/>
          </a:p>
        </p:txBody>
      </p:sp>
      <p:sp>
        <p:nvSpPr>
          <p:cNvPr id="13" name="Shape 11"/>
          <p:cNvSpPr/>
          <p:nvPr/>
        </p:nvSpPr>
        <p:spPr>
          <a:xfrm>
            <a:off x="4892040" y="3401568"/>
            <a:ext cx="365760" cy="365760"/>
          </a:xfrm>
          <a:prstGeom prst="ellipse">
            <a:avLst/>
          </a:prstGeom>
          <a:solidFill>
            <a:srgbClr val="FFD022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sv-SE"/>
          </a:p>
        </p:txBody>
      </p:sp>
      <p:sp>
        <p:nvSpPr>
          <p:cNvPr id="14" name="Text 12"/>
          <p:cNvSpPr txBox="1"/>
          <p:nvPr/>
        </p:nvSpPr>
        <p:spPr>
          <a:xfrm>
            <a:off x="4892040" y="3401568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0B12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400" dirty="0"/>
          </a:p>
        </p:txBody>
      </p:sp>
      <p:sp>
        <p:nvSpPr>
          <p:cNvPr id="15" name="Text 13"/>
          <p:cNvSpPr txBox="1"/>
          <p:nvPr/>
        </p:nvSpPr>
        <p:spPr>
          <a:xfrm>
            <a:off x="5440680" y="3282696"/>
            <a:ext cx="57607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Så påverkar ni den</a:t>
            </a:r>
            <a:endParaRPr lang="en-US" sz="1500" dirty="0"/>
          </a:p>
        </p:txBody>
      </p:sp>
      <p:sp>
        <p:nvSpPr>
          <p:cNvPr id="16" name="Text 14"/>
          <p:cNvSpPr txBox="1"/>
          <p:nvPr/>
        </p:nvSpPr>
        <p:spPr>
          <a:xfrm>
            <a:off x="5440680" y="3602736"/>
            <a:ext cx="576072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500"/>
              </a:lnSpc>
              <a:buNone/>
            </a:pPr>
            <a:r>
              <a:rPr lang="en-US" sz="1150" dirty="0">
                <a:solidFill>
                  <a:srgbClr val="A9B8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Berätta för spelare, ledare, medlemmar och supportrar att de kan välja er som favoritlag. Varje val räknas för er förening.</a:t>
            </a:r>
            <a:endParaRPr lang="en-US" sz="1150" dirty="0"/>
          </a:p>
        </p:txBody>
      </p:sp>
      <p:sp>
        <p:nvSpPr>
          <p:cNvPr id="17" name="Shape 15"/>
          <p:cNvSpPr/>
          <p:nvPr/>
        </p:nvSpPr>
        <p:spPr>
          <a:xfrm>
            <a:off x="4572000" y="4407408"/>
            <a:ext cx="6949440" cy="1188720"/>
          </a:xfrm>
          <a:prstGeom prst="roundRect">
            <a:avLst>
              <a:gd name="adj" fmla="val 6154"/>
            </a:avLst>
          </a:prstGeom>
          <a:solidFill>
            <a:srgbClr val="16203C"/>
          </a:solidFill>
          <a:ln w="12700">
            <a:solidFill>
              <a:srgbClr val="2B3A63"/>
            </a:solidFill>
            <a:prstDash val="solid"/>
          </a:ln>
        </p:spPr>
        <p:txBody>
          <a:bodyPr/>
          <a:lstStyle/>
          <a:p>
            <a:endParaRPr lang="sv-SE"/>
          </a:p>
        </p:txBody>
      </p:sp>
      <p:sp>
        <p:nvSpPr>
          <p:cNvPr id="18" name="Shape 16"/>
          <p:cNvSpPr/>
          <p:nvPr/>
        </p:nvSpPr>
        <p:spPr>
          <a:xfrm>
            <a:off x="4892040" y="4727448"/>
            <a:ext cx="365760" cy="365760"/>
          </a:xfrm>
          <a:prstGeom prst="ellipse">
            <a:avLst/>
          </a:prstGeom>
          <a:solidFill>
            <a:srgbClr val="FFD022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sv-SE"/>
          </a:p>
        </p:txBody>
      </p:sp>
      <p:sp>
        <p:nvSpPr>
          <p:cNvPr id="19" name="Text 17"/>
          <p:cNvSpPr txBox="1"/>
          <p:nvPr/>
        </p:nvSpPr>
        <p:spPr>
          <a:xfrm>
            <a:off x="4892040" y="4727448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0B12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400" dirty="0"/>
          </a:p>
        </p:txBody>
      </p:sp>
      <p:sp>
        <p:nvSpPr>
          <p:cNvPr id="20" name="Text 18"/>
          <p:cNvSpPr txBox="1"/>
          <p:nvPr/>
        </p:nvSpPr>
        <p:spPr>
          <a:xfrm>
            <a:off x="5440680" y="4608576"/>
            <a:ext cx="57607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Utöver det</a:t>
            </a:r>
            <a:endParaRPr lang="en-US" sz="1500" dirty="0"/>
          </a:p>
        </p:txBody>
      </p:sp>
      <p:sp>
        <p:nvSpPr>
          <p:cNvPr id="21" name="Text 19"/>
          <p:cNvSpPr txBox="1"/>
          <p:nvPr/>
        </p:nvSpPr>
        <p:spPr>
          <a:xfrm>
            <a:off x="5440680" y="4928616"/>
            <a:ext cx="576072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500"/>
              </a:lnSpc>
              <a:buNone/>
            </a:pPr>
            <a:r>
              <a:rPr lang="en-US" sz="1150" dirty="0">
                <a:solidFill>
                  <a:srgbClr val="A9B8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Marknadsytor före och efter match, under sändning och på er landningssida – exponering ni kan sälja till egna partners.</a:t>
            </a:r>
            <a:endParaRPr lang="en-US" sz="1150" dirty="0"/>
          </a:p>
        </p:txBody>
      </p:sp>
      <p:sp>
        <p:nvSpPr>
          <p:cNvPr id="22" name="Text 20"/>
          <p:cNvSpPr txBox="1"/>
          <p:nvPr/>
        </p:nvSpPr>
        <p:spPr>
          <a:xfrm>
            <a:off x="640080" y="5852160"/>
            <a:ext cx="10881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i="1" dirty="0">
                <a:solidFill>
                  <a:srgbClr val="FFD0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Ju fler matcher ni sänder, desto större blir både plattformens värde och er andel av det.</a:t>
            </a:r>
            <a:endParaRPr lang="en-US" sz="1300" dirty="0"/>
          </a:p>
        </p:txBody>
      </p:sp>
      <p:sp>
        <p:nvSpPr>
          <p:cNvPr id="23" name="Text 21"/>
          <p:cNvSpPr txBox="1"/>
          <p:nvPr/>
        </p:nvSpPr>
        <p:spPr>
          <a:xfrm>
            <a:off x="11064240" y="635508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50" dirty="0">
                <a:solidFill>
                  <a:srgbClr val="6B7B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9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384048"/>
            <a:ext cx="10881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0070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NÄSTA STEG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658368"/>
            <a:ext cx="108813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1B27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Kom igång</a:t>
            </a:r>
            <a:endParaRPr lang="en-US" sz="3400" dirty="0"/>
          </a:p>
        </p:txBody>
      </p:sp>
      <p:pic>
        <p:nvPicPr>
          <p:cNvPr id="4" name="Image 0" descr="/home/claude/brand/volleytv_blu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01400" y="384048"/>
            <a:ext cx="402336" cy="46634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640080" y="1572768"/>
            <a:ext cx="10881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2200"/>
              </a:lnSpc>
              <a:buNone/>
            </a:pPr>
            <a:r>
              <a:rPr lang="en-US" sz="15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Vill ni sända era matcher under säsongen? Det är två mejl som gäller.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640080" y="2377440"/>
            <a:ext cx="5349240" cy="2971800"/>
          </a:xfrm>
          <a:prstGeom prst="roundRect">
            <a:avLst>
              <a:gd name="adj" fmla="val 2769"/>
            </a:avLst>
          </a:prstGeom>
          <a:solidFill>
            <a:srgbClr val="FFFFFF"/>
          </a:solidFill>
          <a:ln w="12700">
            <a:solidFill>
              <a:srgbClr val="DCE4EB"/>
            </a:solidFill>
            <a:prstDash val="solid"/>
          </a:ln>
          <a:effectLst>
            <a:outerShdw blurRad="127000" dist="25400" dir="5400000" algn="bl" rotWithShape="0">
              <a:srgbClr val="8FA3B5">
                <a:alpha val="22000"/>
              </a:srgbClr>
            </a:outerShdw>
          </a:effectLst>
        </p:spPr>
        <p:txBody>
          <a:bodyPr/>
          <a:lstStyle/>
          <a:p>
            <a:endParaRPr lang="sv-SE"/>
          </a:p>
        </p:txBody>
      </p:sp>
      <p:sp>
        <p:nvSpPr>
          <p:cNvPr id="7" name="Text 4"/>
          <p:cNvSpPr txBox="1"/>
          <p:nvPr/>
        </p:nvSpPr>
        <p:spPr>
          <a:xfrm>
            <a:off x="1005840" y="2670048"/>
            <a:ext cx="4617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160" dirty="0">
                <a:solidFill>
                  <a:srgbClr val="0070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ANMÄLAN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1005840" y="2962656"/>
            <a:ext cx="46177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1B27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dennis.stjernquist@sportway.com</a:t>
            </a:r>
            <a:endParaRPr lang="en-US" sz="1550" dirty="0"/>
          </a:p>
        </p:txBody>
      </p:sp>
      <p:sp>
        <p:nvSpPr>
          <p:cNvPr id="9" name="Text 6"/>
          <p:cNvSpPr txBox="1"/>
          <p:nvPr/>
        </p:nvSpPr>
        <p:spPr>
          <a:xfrm>
            <a:off x="1005840" y="3429000"/>
            <a:ext cx="4617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Bekräfta i mejlet:</a:t>
            </a:r>
            <a:endParaRPr lang="en-US" sz="1250" dirty="0"/>
          </a:p>
        </p:txBody>
      </p:sp>
      <p:sp>
        <p:nvSpPr>
          <p:cNvPr id="10" name="Text 7"/>
          <p:cNvSpPr txBox="1"/>
          <p:nvPr/>
        </p:nvSpPr>
        <p:spPr>
          <a:xfrm>
            <a:off x="1005840" y="3749040"/>
            <a:ext cx="461772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700"/>
              </a:spcAft>
              <a:buSzPct val="100000"/>
              <a:buChar char="•"/>
            </a:pPr>
            <a:r>
              <a:rPr lang="en-US" sz="1250" dirty="0">
                <a:solidFill>
                  <a:srgbClr val="1B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Att ni vill sända era matcher under säsongen</a:t>
            </a:r>
            <a:endParaRPr lang="en-US" sz="1250" dirty="0"/>
          </a:p>
          <a:p>
            <a:pPr marL="342900" indent="-342900">
              <a:spcAft>
                <a:spcPts val="700"/>
              </a:spcAft>
              <a:buSzPct val="100000"/>
              <a:buChar char="•"/>
            </a:pPr>
            <a:r>
              <a:rPr lang="en-US" sz="1250" dirty="0">
                <a:solidFill>
                  <a:srgbClr val="1B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Vilken mejladress som ska vara föreningens kontaktadress</a:t>
            </a:r>
            <a:endParaRPr lang="en-US" sz="1250" dirty="0"/>
          </a:p>
          <a:p>
            <a:pPr marL="342900" indent="-342900">
              <a:spcAft>
                <a:spcPts val="700"/>
              </a:spcAft>
              <a:buSzPct val="100000"/>
              <a:buChar char="•"/>
            </a:pPr>
            <a:r>
              <a:rPr lang="en-US" sz="1250" dirty="0">
                <a:solidFill>
                  <a:srgbClr val="1B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 någon mottagare ska läggas till eller tas bort</a:t>
            </a:r>
            <a:endParaRPr lang="en-US" sz="1250" dirty="0"/>
          </a:p>
        </p:txBody>
      </p:sp>
      <p:sp>
        <p:nvSpPr>
          <p:cNvPr id="11" name="Shape 8"/>
          <p:cNvSpPr/>
          <p:nvPr/>
        </p:nvSpPr>
        <p:spPr>
          <a:xfrm>
            <a:off x="6172200" y="2377440"/>
            <a:ext cx="5349240" cy="2971800"/>
          </a:xfrm>
          <a:prstGeom prst="roundRect">
            <a:avLst>
              <a:gd name="adj" fmla="val 2769"/>
            </a:avLst>
          </a:prstGeom>
          <a:solidFill>
            <a:srgbClr val="E8F1F8"/>
          </a:solidFill>
          <a:ln w="12700">
            <a:solidFill>
              <a:srgbClr val="0070B8"/>
            </a:solidFill>
            <a:prstDash val="solid"/>
          </a:ln>
          <a:effectLst>
            <a:outerShdw blurRad="127000" dist="25400" dir="5400000" algn="bl" rotWithShape="0">
              <a:srgbClr val="8FA3B5">
                <a:alpha val="22000"/>
              </a:srgbClr>
            </a:outerShdw>
          </a:effectLst>
        </p:spPr>
        <p:txBody>
          <a:bodyPr/>
          <a:lstStyle/>
          <a:p>
            <a:endParaRPr lang="sv-SE"/>
          </a:p>
        </p:txBody>
      </p:sp>
      <p:sp>
        <p:nvSpPr>
          <p:cNvPr id="12" name="Text 9"/>
          <p:cNvSpPr txBox="1"/>
          <p:nvPr/>
        </p:nvSpPr>
        <p:spPr>
          <a:xfrm>
            <a:off x="6537960" y="2670048"/>
            <a:ext cx="4617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160" dirty="0">
                <a:solidFill>
                  <a:srgbClr val="0051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LÖPANDE UNDER SÄSONGEN</a:t>
            </a:r>
            <a:endParaRPr lang="en-US" sz="1100" dirty="0"/>
          </a:p>
        </p:txBody>
      </p:sp>
      <p:sp>
        <p:nvSpPr>
          <p:cNvPr id="13" name="Text 10"/>
          <p:cNvSpPr txBox="1"/>
          <p:nvPr/>
        </p:nvSpPr>
        <p:spPr>
          <a:xfrm>
            <a:off x="6537960" y="2962656"/>
            <a:ext cx="46177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00518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volleytv@sportway.com</a:t>
            </a:r>
            <a:endParaRPr lang="en-US" sz="1550" dirty="0"/>
          </a:p>
        </p:txBody>
      </p:sp>
      <p:sp>
        <p:nvSpPr>
          <p:cNvPr id="14" name="Text 11"/>
          <p:cNvSpPr txBox="1"/>
          <p:nvPr/>
        </p:nvSpPr>
        <p:spPr>
          <a:xfrm>
            <a:off x="6537960" y="3429000"/>
            <a:ext cx="4617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Hit skickar ni:</a:t>
            </a:r>
            <a:endParaRPr lang="en-US" sz="1250" dirty="0"/>
          </a:p>
        </p:txBody>
      </p:sp>
      <p:sp>
        <p:nvSpPr>
          <p:cNvPr id="15" name="Text 12"/>
          <p:cNvSpPr txBox="1"/>
          <p:nvPr/>
        </p:nvSpPr>
        <p:spPr>
          <a:xfrm>
            <a:off x="6537960" y="3749040"/>
            <a:ext cx="461772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700"/>
              </a:spcAft>
              <a:buSzPct val="100000"/>
              <a:buChar char="•"/>
            </a:pPr>
            <a:r>
              <a:rPr lang="en-US" sz="1250" dirty="0">
                <a:solidFill>
                  <a:srgbClr val="1B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Veckans matchrapportering, senast onsdag</a:t>
            </a:r>
            <a:endParaRPr lang="en-US" sz="1250" dirty="0"/>
          </a:p>
          <a:p>
            <a:pPr marL="342900" indent="-342900">
              <a:spcAft>
                <a:spcPts val="700"/>
              </a:spcAft>
              <a:buSzPct val="100000"/>
              <a:buChar char="•"/>
            </a:pPr>
            <a:r>
              <a:rPr lang="en-US" sz="1250" dirty="0">
                <a:solidFill>
                  <a:srgbClr val="1B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Frågor och support under matchdagarna</a:t>
            </a:r>
            <a:endParaRPr lang="en-US" sz="1250" dirty="0"/>
          </a:p>
          <a:p>
            <a:pPr marL="342900" indent="-342900">
              <a:spcAft>
                <a:spcPts val="700"/>
              </a:spcAft>
              <a:buSzPct val="100000"/>
              <a:buChar char="•"/>
            </a:pPr>
            <a:r>
              <a:rPr lang="en-US" sz="1250" dirty="0">
                <a:solidFill>
                  <a:srgbClr val="1B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Besked om en match inte kan filmas</a:t>
            </a:r>
            <a:endParaRPr lang="en-US" sz="1250" dirty="0"/>
          </a:p>
        </p:txBody>
      </p:sp>
      <p:sp>
        <p:nvSpPr>
          <p:cNvPr id="16" name="Text 13"/>
          <p:cNvSpPr txBox="1"/>
          <p:nvPr/>
        </p:nvSpPr>
        <p:spPr>
          <a:xfrm>
            <a:off x="640080" y="5532120"/>
            <a:ext cx="10881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Matcher publiceras på VolleyTV först när filmningen är bekräftad. Det går även att filma bortamatcher om hemmalaget inte gör det.</a:t>
            </a:r>
            <a:endParaRPr lang="en-US" sz="1250" dirty="0"/>
          </a:p>
        </p:txBody>
      </p:sp>
      <p:sp>
        <p:nvSpPr>
          <p:cNvPr id="17" name="Text 14"/>
          <p:cNvSpPr txBox="1"/>
          <p:nvPr/>
        </p:nvSpPr>
        <p:spPr>
          <a:xfrm>
            <a:off x="640080" y="6355080"/>
            <a:ext cx="8686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VolleyTV  ·  Sportway i samarbete med Svenska Volleybollförbundet</a:t>
            </a:r>
            <a:endParaRPr lang="en-US" sz="950" dirty="0"/>
          </a:p>
        </p:txBody>
      </p:sp>
      <p:sp>
        <p:nvSpPr>
          <p:cNvPr id="18" name="Text 15"/>
          <p:cNvSpPr txBox="1"/>
          <p:nvPr/>
        </p:nvSpPr>
        <p:spPr>
          <a:xfrm>
            <a:off x="11064240" y="635508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5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9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B12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1645920" y="3108960"/>
            <a:ext cx="5303520" cy="5303520"/>
          </a:xfrm>
          <a:prstGeom prst="ellipse">
            <a:avLst/>
          </a:prstGeom>
          <a:solidFill>
            <a:srgbClr val="0070B8">
              <a:alpha val="20000"/>
            </a:srgbClr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sv-SE"/>
          </a:p>
        </p:txBody>
      </p:sp>
      <p:pic>
        <p:nvPicPr>
          <p:cNvPr id="3" name="Image 0" descr="/home/claude/brand/volleytv_whi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2960" y="1371600"/>
            <a:ext cx="694944" cy="822960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822960" y="2468880"/>
            <a:ext cx="8686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Vi gör det här tillsammans</a:t>
            </a:r>
            <a:endParaRPr lang="en-US" sz="4000" dirty="0"/>
          </a:p>
        </p:txBody>
      </p:sp>
      <p:sp>
        <p:nvSpPr>
          <p:cNvPr id="5" name="Text 2"/>
          <p:cNvSpPr txBox="1"/>
          <p:nvPr/>
        </p:nvSpPr>
        <p:spPr>
          <a:xfrm>
            <a:off x="822960" y="3337560"/>
            <a:ext cx="83210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2400"/>
              </a:lnSpc>
              <a:buNone/>
            </a:pPr>
            <a:r>
              <a:rPr lang="en-US" sz="1500" dirty="0">
                <a:solidFill>
                  <a:srgbClr val="B9C6D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Svensk volleyboll växer inte för att en plattform finns, utan för att någon ställer upp</a:t>
            </a:r>
            <a:endParaRPr lang="en-US" sz="1500" dirty="0"/>
          </a:p>
          <a:p>
            <a:pPr marL="0" indent="0">
              <a:lnSpc>
                <a:spcPts val="2400"/>
              </a:lnSpc>
              <a:buNone/>
            </a:pPr>
            <a:r>
              <a:rPr lang="en-US" sz="1500" dirty="0">
                <a:solidFill>
                  <a:srgbClr val="B9C6D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 telefon och ser till att matchen blir sänd. Vår uppgift är att göra det så enkelt som</a:t>
            </a:r>
            <a:endParaRPr lang="en-US" sz="1500" dirty="0"/>
          </a:p>
          <a:p>
            <a:pPr marL="0" indent="0">
              <a:lnSpc>
                <a:spcPts val="2400"/>
              </a:lnSpc>
              <a:buNone/>
            </a:pPr>
            <a:r>
              <a:rPr lang="en-US" sz="1500" dirty="0">
                <a:solidFill>
                  <a:srgbClr val="B9C6D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möjligt för er – och att se till att det ni gör syns, räknas och lönar sig.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822960" y="4892040"/>
            <a:ext cx="8686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D0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Dennis Stjernquist  ·  Projektledare VolleyTV  ·  dennis.stjernquist@sportway.com</a:t>
            </a:r>
            <a:endParaRPr lang="en-US" sz="1300" dirty="0"/>
          </a:p>
        </p:txBody>
      </p:sp>
      <p:pic>
        <p:nvPicPr>
          <p:cNvPr id="7" name="Image 1" descr="/home/claude/brand/sportway_whit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4672" y="5623560"/>
            <a:ext cx="1874520" cy="438912"/>
          </a:xfrm>
          <a:prstGeom prst="rect">
            <a:avLst/>
          </a:prstGeom>
        </p:spPr>
      </p:pic>
      <p:sp>
        <p:nvSpPr>
          <p:cNvPr id="8" name="Text 4"/>
          <p:cNvSpPr txBox="1"/>
          <p:nvPr/>
        </p:nvSpPr>
        <p:spPr>
          <a:xfrm>
            <a:off x="3063240" y="5705856"/>
            <a:ext cx="4937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8A99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 samarbete med Svenska Volleybollförbundet</a:t>
            </a:r>
            <a:endParaRPr lang="en-US" sz="11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955</Words>
  <Application>Microsoft Office PowerPoint</Application>
  <PresentationFormat>Bredbild</PresentationFormat>
  <Paragraphs>142</Paragraphs>
  <Slides>9</Slides>
  <Notes>9</Notes>
  <HiddenSlides>0</HiddenSlides>
  <MMClips>0</MMClips>
  <ScaleCrop>false</ScaleCrop>
  <HeadingPairs>
    <vt:vector size="6" baseType="variant">
      <vt:variant>
        <vt:lpstr>Använt teckensnitt</vt:lpstr>
      </vt:variant>
      <vt:variant>
        <vt:i4>3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9</vt:i4>
      </vt:variant>
    </vt:vector>
  </HeadingPairs>
  <TitlesOfParts>
    <vt:vector size="13" baseType="lpstr">
      <vt:lpstr>Arial</vt:lpstr>
      <vt:lpstr>Calibri</vt:lpstr>
      <vt:lpstr>Cambria</vt:lpstr>
      <vt:lpstr>Office Theme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</vt:vector>
  </TitlesOfParts>
  <Company>Sportway AB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VolleyTV – så fungerar det</dc:title>
  <dc:subject>PptxGenJS Presentation</dc:subject>
  <dc:creator>Sportway AB</dc:creator>
  <cp:lastModifiedBy>Dennis Stjernquist</cp:lastModifiedBy>
  <cp:revision>1</cp:revision>
  <dcterms:created xsi:type="dcterms:W3CDTF">2026-09-09T11:27:47Z</dcterms:created>
  <dcterms:modified xsi:type="dcterms:W3CDTF">2026-09-21T14:24:54Z</dcterms:modified>
</cp:coreProperties>
</file>